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1.xml" ContentType="application/vnd.openxmlformats-officedocument.presentationml.tags+xml"/>
  <Override PartName="/ppt/slideLayouts/slideLayout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4"/>
    <p:sldMasterId id="2147483792" r:id="rId5"/>
    <p:sldMasterId id="2147483825" r:id="rId6"/>
    <p:sldMasterId id="2147484422" r:id="rId7"/>
  </p:sldMasterIdLst>
  <p:notesMasterIdLst>
    <p:notesMasterId r:id="rId21"/>
  </p:notesMasterIdLst>
  <p:handoutMasterIdLst>
    <p:handoutMasterId r:id="rId22"/>
  </p:handoutMasterIdLst>
  <p:sldIdLst>
    <p:sldId id="9190" r:id="rId8"/>
    <p:sldId id="2147483228" r:id="rId9"/>
    <p:sldId id="2147483229" r:id="rId10"/>
    <p:sldId id="2147483230" r:id="rId11"/>
    <p:sldId id="2147483231" r:id="rId12"/>
    <p:sldId id="264" r:id="rId13"/>
    <p:sldId id="258" r:id="rId14"/>
    <p:sldId id="296" r:id="rId15"/>
    <p:sldId id="295" r:id="rId16"/>
    <p:sldId id="275" r:id="rId17"/>
    <p:sldId id="2147483227" r:id="rId18"/>
    <p:sldId id="276" r:id="rId19"/>
    <p:sldId id="2147483232"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17" userDrawn="1">
          <p15:clr>
            <a:srgbClr val="A4A3A4"/>
          </p15:clr>
        </p15:guide>
        <p15:guide id="3" orient="horz" pos="218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833101-8232-79AA-99D7-D9428A5D91D2}" name="Palkovský Martin" initials="PM" userId="S::palkovsky_ceps.cz#ext#@entsoe00.onmicrosoft.com::1ccef080-fc58-41c6-ab5b-dd95562225da" providerId="AD"/>
  <p188:author id="{2236A208-0715-8024-D046-EB3F345D70F0}" name="Sultan Aliyev" initials="SA" userId="S::saliyev@entsoe.eu::2cd0f9a5-4cc3-4e1e-870b-947bad0a82a4" providerId="AD"/>
  <p188:author id="{F297C617-40FE-4307-FF9C-B9B4489218DB}" name="Horn Evelyn" initials="HE" userId="S::evelyn.horn_creos.net#ext#@entsoe00.onmicrosoft.com::62011f99-5170-449d-afae-976cdfade535" providerId="AD"/>
  <p188:author id="{BF4E9325-0EC7-612E-A52E-2289D917B8AE}" name="Alonso Garcia, Olivia" initials="AGO" userId="S::oalonso@ree.es::0b91f24b-8893-4961-ac27-649d5838df64" providerId="AD"/>
  <p188:author id="{91479E2F-93E2-A4EC-C3DB-F06AE7B7E06A}" name="Samy Geronymos" initials="SG" userId="S::sgeronymos@entsoe.eu::a00d1a97-27fb-40eb-8b72-478c83d8b692" providerId="AD"/>
  <p188:author id="{F9907B35-5181-8EB6-8247-F622CDDE8C24}" name="Lea Dehaudt" initials="LD" userId="S::ldehaudt@entsoe.eu::77102f70-1175-4223-8d96-a2ece5599e69" providerId="AD"/>
  <p188:author id="{14C09639-1865-14BA-EC79-CDDA9DC02074}" name="Ludivine Marcenac" initials="LM" userId="S::lmarcenac@entsoe.eu::c404ed9b-f53f-423f-91fc-0a66ae4dbdf7" providerId="AD"/>
  <p188:author id="{5060853B-2BF0-159B-2D74-9DC4E8E11AB5}" name="Armeni, Alexandra" initials="AA" userId="S::alexandra.armeni_tennet.eu#ext#@entsoe00.onmicrosoft.com::910fcd74-140b-4af4-a85b-4773faf0443f" providerId="AD"/>
  <p188:author id="{86D2353E-E8BA-21FE-1D28-FD4B43D327DE}" name="Marco Foresti" initials="MF" userId="S::mforesti@entsoe.eu::ae570ff3-332a-4855-b050-9bf62b272f14" providerId="AD"/>
  <p188:author id="{00AB7F4A-E186-9FA2-D222-D07857A0A1C4}" name="Van Thielen Elmo" initials="VTE" userId="S::ICE250@Belgrid.net::5829dad9-b5e1-4f76-9469-6ec2d2e646aa" providerId="AD"/>
  <p188:author id="{67FEB04B-1C4A-9453-3A04-0AA7E70F1D17}" name="Ioannis Theologitis" initials="IT" userId="S::itheologitis@entsoe.eu::e01622ba-7130-44cc-b28b-209111e6e455" providerId="AD"/>
  <p188:author id="{14F96456-3998-28F8-1E6C-9DD47AA7AE95}" name="Verkooijen, Daan" initials="VD" userId="S::daan.verkooijen_tennet.eu#ext#@entsoe00.onmicrosoft.com::0d7ac0f0-fd1a-43a3-9184-2d9a950f2ae4" providerId="AD"/>
  <p188:author id="{49FA6C5F-1649-6F1B-BCE6-C84DBF7DB679}" name="Grügelsiepe, Ramona" initials="GR" userId="S::ramona.gruegelsiepe_amprion.net#ext#@entsoe00.onmicrosoft.com::5061b854-af63-4ae0-b43d-b330d67e12c6" providerId="AD"/>
  <p188:author id="{A0630B7E-A751-8C82-E3F3-B30A0776698B}" name="Elmo Van Thielen" initials="ET" userId="S::elmo.vanthielen_elia.be#ext#@entsoe00.onmicrosoft.com::a92cb19d-7796-46a9-8a22-5c61dfb2a59b" providerId="AD"/>
  <p188:author id="{05DD5487-F2BB-CD80-A63D-D84C6AEF15EA}" name="CORTINAS Damian" initials="CD" userId="S::damian.cortinas_rte-france.com#ext#@entsoe00.onmicrosoft.com::c341f5bd-ecb2-44db-9b31-4455550473d0" providerId="AD"/>
  <p188:author id="{6B559287-33B8-4F5F-A1E6-CB3E526E623F}" name="Zappa, William" initials="WZ" userId="S::william.zappa@tennet.eu::392e0ffd-e23d-4267-b383-e7898b404643" providerId="AD"/>
  <p188:author id="{0708C488-5E34-6452-2B9D-11F92A107AE2}" name="Sonya Twohig" initials="ST" userId="S::stwohig@entsoe.eu::bc1c6559-5889-4d8a-bfd5-737373275d63" providerId="AD"/>
  <p188:author id="{B6C38B8C-5267-0AE1-B03C-B414116EFD72}" name="Fraunholz Stefan (50HzT EE-M)" initials="SF" userId="S::sfraunholz@corp.transmission-it.de::abb2fe9c-370f-4cc4-92b3-ec35704def65" providerId="AD"/>
  <p188:author id="{1CA1E393-47B9-2A5C-E5AF-6EBFE2A206AB}" name="Christian Daugaard Mikkelsen" initials="CM" userId="S::cgd_energinet.dk#ext#@entsoe00.onmicrosoft.com::94330106-1e31-4625-b1ba-1b0cd88f696e" providerId="AD"/>
  <p188:author id="{59B609BD-75D9-223A-8D89-2A95C3EDC0C9}" name="Antje Gesa Orths" initials="AGO" userId="Antje Gesa Orths" providerId="None"/>
  <p188:author id="{84FA4DBD-2B0B-15C5-49CD-3C80B2CC241C}" name="Koch Christopher (50HzT EE-M)" initials="KE" userId="S::christopher.koch_50hertz.com#ext#@entsoe00.onmicrosoft.com::69fb11b2-47d7-4988-89ed-bc4976b29020" providerId="AD"/>
  <p188:author id="{A4D94BCD-990A-44F9-F1CD-E2169BAD9CBF}" name="Kazimierski Bogdan" initials="BK" userId="S::bogdan.kazimierski@pse.pl::3be21b37-79ea-4ebb-b288-1d948cb69c55" providerId="AD"/>
  <p188:author id="{DA3CC2CE-8A43-E7E7-0AB5-3C8E95601C91}" name="Zappa, William" initials="ZW" userId="S::william.zappa_tennet.eu#ext#@entsoe00.onmicrosoft.com::3683b3cb-c68a-49b6-bb20-fae4b909bd65" providerId="AD"/>
  <p188:author id="{9BAD2DCF-9C36-2E50-5E09-2AEA4420A22C}" name="Vittorio Michelini (Terna)" initials="VM" userId="Vittorio Michelini (Terna)" providerId="None"/>
  <p188:author id="{D11E95D9-0FDC-BFE4-ABA7-E4023375FFD0}" name="Hennig, Roman, Dr." initials="HR" userId="S::roman.hennig_tennet.eu#ext#@entsoe00.onmicrosoft.com::1421e962-687f-47bd-a3ef-bb463a0ae8dd" providerId="AD"/>
  <p188:author id="{A312A9EC-900F-5955-A32D-308B51C88071}" name="Christian Gruber" initials="CG" userId="S::cgruber@entsoe.eu::9b79e458-1652-41f2-baaa-5a4b760b59aa" providerId="AD"/>
  <p188:author id="{3BAFA5EE-0B2C-6FD7-EC1F-34437B68BA25}" name="Christian Daugaard Mikkelsen" initials="CDM" userId="Christian Daugaard Mikkelsen"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196"/>
    <a:srgbClr val="0FB29A"/>
    <a:srgbClr val="FFFFFF"/>
    <a:srgbClr val="CCD1E1"/>
    <a:srgbClr val="FFC000"/>
    <a:srgbClr val="C00000"/>
    <a:srgbClr val="F2CEED"/>
    <a:srgbClr val="EDEDED"/>
    <a:srgbClr val="8F93C1"/>
    <a:srgbClr val="FDE2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ittlere Formatvorlag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E171933-4619-4E11-9A3F-F7608DF75F80}" styleName="Mittlere Formatvorlage 1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75DCB02-9BB8-47FD-8907-85C794F793BA}" styleName="Designformatvorlage 1 - Akz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960" y="62"/>
      </p:cViewPr>
      <p:guideLst>
        <p:guide pos="3817"/>
        <p:guide orient="horz" pos="218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endParaRPr lang="de-DE"/>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de-DE"/>
        </a:p>
      </c:txPr>
    </c:title>
    <c:autoTitleDeleted val="0"/>
    <c:plotArea>
      <c:layout/>
      <c:barChart>
        <c:barDir val="col"/>
        <c:grouping val="stacked"/>
        <c:varyColors val="0"/>
        <c:ser>
          <c:idx val="0"/>
          <c:order val="0"/>
          <c:tx>
            <c:strRef>
              <c:f>Tabelle1!$B$1</c:f>
              <c:strCache>
                <c:ptCount val="1"/>
                <c:pt idx="0">
                  <c:v>Data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Tabelle1!$B$2:$B$5</c:f>
              <c:numCache>
                <c:formatCode>General</c:formatCode>
                <c:ptCount val="4"/>
                <c:pt idx="0">
                  <c:v>4.3</c:v>
                </c:pt>
                <c:pt idx="1">
                  <c:v>1.5</c:v>
                </c:pt>
                <c:pt idx="2">
                  <c:v>3.5</c:v>
                </c:pt>
                <c:pt idx="3">
                  <c:v>4.5</c:v>
                </c:pt>
              </c:numCache>
            </c:numRef>
          </c:val>
          <c:extLst>
            <c:ext xmlns:c16="http://schemas.microsoft.com/office/drawing/2014/chart" uri="{C3380CC4-5D6E-409C-BE32-E72D297353CC}">
              <c16:uniqueId val="{00000000-59B1-5B48-8B9E-0F434E37979F}"/>
            </c:ext>
          </c:extLst>
        </c:ser>
        <c:ser>
          <c:idx val="1"/>
          <c:order val="1"/>
          <c:tx>
            <c:strRef>
              <c:f>Tabelle1!$C$1</c:f>
              <c:strCache>
                <c:ptCount val="1"/>
                <c:pt idx="0">
                  <c:v>Data 2</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Tabelle1!$C$2:$C$5</c:f>
              <c:numCache>
                <c:formatCode>General</c:formatCode>
                <c:ptCount val="4"/>
                <c:pt idx="0">
                  <c:v>2.4</c:v>
                </c:pt>
                <c:pt idx="1">
                  <c:v>2.4</c:v>
                </c:pt>
                <c:pt idx="2">
                  <c:v>1.8</c:v>
                </c:pt>
                <c:pt idx="3">
                  <c:v>2.8</c:v>
                </c:pt>
              </c:numCache>
            </c:numRef>
          </c:val>
          <c:extLst>
            <c:ext xmlns:c16="http://schemas.microsoft.com/office/drawing/2014/chart" uri="{C3380CC4-5D6E-409C-BE32-E72D297353CC}">
              <c16:uniqueId val="{00000001-59B1-5B48-8B9E-0F434E37979F}"/>
            </c:ext>
          </c:extLst>
        </c:ser>
        <c:ser>
          <c:idx val="2"/>
          <c:order val="2"/>
          <c:tx>
            <c:strRef>
              <c:f>Tabelle1!$D$1</c:f>
              <c:strCache>
                <c:ptCount val="1"/>
                <c:pt idx="0">
                  <c:v>Data 3</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9B1-5B48-8B9E-0F434E37979F}"/>
            </c:ext>
          </c:extLst>
        </c:ser>
        <c:dLbls>
          <c:showLegendKey val="0"/>
          <c:showVal val="0"/>
          <c:showCatName val="0"/>
          <c:showSerName val="0"/>
          <c:showPercent val="0"/>
          <c:showBubbleSize val="0"/>
        </c:dLbls>
        <c:gapWidth val="79"/>
        <c:overlap val="100"/>
        <c:axId val="112657952"/>
        <c:axId val="-79949744"/>
      </c:barChart>
      <c:catAx>
        <c:axId val="112657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79949744"/>
        <c:crosses val="autoZero"/>
        <c:auto val="1"/>
        <c:lblAlgn val="ctr"/>
        <c:lblOffset val="100"/>
        <c:noMultiLvlLbl val="0"/>
      </c:catAx>
      <c:valAx>
        <c:axId val="-79949744"/>
        <c:scaling>
          <c:orientation val="minMax"/>
        </c:scaling>
        <c:delete val="1"/>
        <c:axPos val="l"/>
        <c:numFmt formatCode="General" sourceLinked="1"/>
        <c:majorTickMark val="none"/>
        <c:minorTickMark val="none"/>
        <c:tickLblPos val="nextTo"/>
        <c:crossAx val="1126579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r>
              <a:rPr lang="de-DE"/>
              <a:t>; </a:t>
            </a:r>
            <a:r>
              <a:rPr lang="de-DE" err="1"/>
              <a:t>edit</a:t>
            </a:r>
            <a:r>
              <a:rPr lang="de-DE"/>
              <a:t> </a:t>
            </a:r>
            <a:r>
              <a:rPr lang="de-DE" err="1"/>
              <a:t>data</a:t>
            </a:r>
            <a:r>
              <a:rPr lang="de-DE"/>
              <a:t> /</a:t>
            </a:r>
            <a:r>
              <a:rPr lang="de-DE" err="1"/>
              <a:t>colours</a:t>
            </a:r>
            <a:r>
              <a:rPr lang="de-DE"/>
              <a:t> </a:t>
            </a:r>
            <a:r>
              <a:rPr lang="de-DE" err="1"/>
              <a:t>by</a:t>
            </a:r>
            <a:r>
              <a:rPr lang="de-DE"/>
              <a:t> </a:t>
            </a:r>
            <a:r>
              <a:rPr lang="de-DE" err="1"/>
              <a:t>using</a:t>
            </a:r>
            <a:r>
              <a:rPr lang="de-DE"/>
              <a:t> </a:t>
            </a:r>
            <a:r>
              <a:rPr lang="de-DE" err="1"/>
              <a:t>the</a:t>
            </a:r>
            <a:r>
              <a:rPr lang="de-DE"/>
              <a:t> </a:t>
            </a:r>
            <a:r>
              <a:rPr lang="de-DE" err="1"/>
              <a:t>icons</a:t>
            </a:r>
            <a:r>
              <a:rPr lang="de-DE"/>
              <a:t> </a:t>
            </a:r>
            <a:r>
              <a:rPr lang="de-DE" err="1"/>
              <a:t>which</a:t>
            </a:r>
            <a:r>
              <a:rPr lang="de-DE"/>
              <a:t> </a:t>
            </a:r>
            <a:r>
              <a:rPr lang="de-DE" err="1"/>
              <a:t>appear</a:t>
            </a:r>
            <a:r>
              <a:rPr lang="de-DE"/>
              <a:t> on </a:t>
            </a:r>
            <a:r>
              <a:rPr lang="de-DE" err="1"/>
              <a:t>the</a:t>
            </a:r>
            <a:r>
              <a:rPr lang="de-DE"/>
              <a:t> </a:t>
            </a:r>
            <a:r>
              <a:rPr lang="de-DE" err="1"/>
              <a:t>right</a:t>
            </a:r>
            <a:r>
              <a:rPr lang="de-DE"/>
              <a:t> </a:t>
            </a:r>
            <a:r>
              <a:rPr lang="de-DE" err="1"/>
              <a:t>side</a:t>
            </a:r>
            <a:r>
              <a:rPr lang="de-DE"/>
              <a:t> </a:t>
            </a:r>
            <a:r>
              <a:rPr lang="de-DE" err="1"/>
              <a:t>if</a:t>
            </a:r>
            <a:r>
              <a:rPr lang="de-DE"/>
              <a:t> </a:t>
            </a:r>
            <a:r>
              <a:rPr lang="de-DE" err="1"/>
              <a:t>you</a:t>
            </a:r>
            <a:r>
              <a:rPr lang="de-DE"/>
              <a:t> </a:t>
            </a:r>
            <a:r>
              <a:rPr lang="de-DE" err="1"/>
              <a:t>click</a:t>
            </a:r>
            <a:r>
              <a:rPr lang="de-DE"/>
              <a:t>   </a:t>
            </a: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endParaRPr lang="en-US"/>
        </a:p>
      </c:txPr>
    </c:title>
    <c:autoTitleDeleted val="0"/>
    <c:plotArea>
      <c:layout/>
      <c:areaChart>
        <c:grouping val="standard"/>
        <c:varyColors val="0"/>
        <c:ser>
          <c:idx val="0"/>
          <c:order val="0"/>
          <c:tx>
            <c:strRef>
              <c:f>Tabelle1!$B$1</c:f>
              <c:strCache>
                <c:ptCount val="1"/>
                <c:pt idx="0">
                  <c:v>Data 1</c:v>
                </c:pt>
              </c:strCache>
            </c:strRef>
          </c:tx>
          <c:spPr>
            <a:solidFill>
              <a:schemeClr val="accent1"/>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A135-0840-AE9B-B74998F1490A}"/>
            </c:ext>
          </c:extLst>
        </c:ser>
        <c:ser>
          <c:idx val="1"/>
          <c:order val="1"/>
          <c:tx>
            <c:strRef>
              <c:f>Tabelle1!$C$1</c:f>
              <c:strCache>
                <c:ptCount val="1"/>
                <c:pt idx="0">
                  <c:v>Data 2</c:v>
                </c:pt>
              </c:strCache>
            </c:strRef>
          </c:tx>
          <c:spPr>
            <a:solidFill>
              <a:schemeClr val="accent3"/>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A135-0840-AE9B-B74998F1490A}"/>
            </c:ext>
          </c:extLst>
        </c:ser>
        <c:ser>
          <c:idx val="2"/>
          <c:order val="2"/>
          <c:tx>
            <c:strRef>
              <c:f>Tabelle1!$D$1</c:f>
              <c:strCache>
                <c:ptCount val="1"/>
                <c:pt idx="0">
                  <c:v>Column 1</c:v>
                </c:pt>
              </c:strCache>
            </c:strRef>
          </c:tx>
          <c:spPr>
            <a:solidFill>
              <a:schemeClr val="accent5"/>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Tabelle1!$D$2:$D$6</c:f>
              <c:numCache>
                <c:formatCode>General</c:formatCode>
                <c:ptCount val="5"/>
              </c:numCache>
            </c:numRef>
          </c:val>
          <c:extLst>
            <c:ext xmlns:c16="http://schemas.microsoft.com/office/drawing/2014/chart" uri="{C3380CC4-5D6E-409C-BE32-E72D297353CC}">
              <c16:uniqueId val="{00000002-A135-0840-AE9B-B74998F1490A}"/>
            </c:ext>
          </c:extLst>
        </c:ser>
        <c:ser>
          <c:idx val="3"/>
          <c:order val="3"/>
          <c:tx>
            <c:strRef>
              <c:f>Tabelle1!$E$1</c:f>
              <c:strCache>
                <c:ptCount val="1"/>
                <c:pt idx="0">
                  <c:v>Column 2</c:v>
                </c:pt>
              </c:strCache>
            </c:strRef>
          </c:tx>
          <c:spPr>
            <a:solidFill>
              <a:schemeClr val="accent1">
                <a:lumMod val="60000"/>
              </a:schemeClr>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Tabelle1!$E$2:$E$6</c:f>
              <c:numCache>
                <c:formatCode>General</c:formatCode>
                <c:ptCount val="5"/>
              </c:numCache>
            </c:numRef>
          </c:val>
          <c:extLst>
            <c:ext xmlns:c16="http://schemas.microsoft.com/office/drawing/2014/chart" uri="{C3380CC4-5D6E-409C-BE32-E72D297353CC}">
              <c16:uniqueId val="{00000003-A135-0840-AE9B-B74998F1490A}"/>
            </c:ext>
          </c:extLst>
        </c:ser>
        <c:dLbls>
          <c:showLegendKey val="0"/>
          <c:showVal val="0"/>
          <c:showCatName val="0"/>
          <c:showSerName val="0"/>
          <c:showPercent val="0"/>
          <c:showBubbleSize val="0"/>
        </c:dLbls>
        <c:axId val="5862096"/>
        <c:axId val="90308880"/>
      </c:areaChart>
      <c:dateAx>
        <c:axId val="58620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90308880"/>
        <c:crosses val="autoZero"/>
        <c:auto val="1"/>
        <c:lblOffset val="100"/>
        <c:baseTimeUnit val="months"/>
      </c:dateAx>
      <c:valAx>
        <c:axId val="9030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58620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legend>
    <c:plotVisOnly val="1"/>
    <c:dispBlanksAs val="zero"/>
    <c:showDLblsOverMax val="0"/>
  </c:chart>
  <c:spPr>
    <a:noFill/>
    <a:ln>
      <a:noFill/>
    </a:ln>
    <a:effectLst/>
  </c:spPr>
  <c:txPr>
    <a:bodyPr/>
    <a:lstStyle/>
    <a:p>
      <a:pPr>
        <a:defRPr>
          <a:solidFill>
            <a:srgbClr val="31313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Edit title of pie chart here</a:t>
            </a:r>
            <a:endParaRPr lang="en-US"/>
          </a:p>
        </c:rich>
      </c:tx>
      <c:layout>
        <c:manualLayout>
          <c:xMode val="edge"/>
          <c:yMode val="edge"/>
          <c:x val="0.17198479785250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pieChart>
        <c:varyColors val="1"/>
        <c:ser>
          <c:idx val="0"/>
          <c:order val="0"/>
          <c:tx>
            <c:strRef>
              <c:f>Tabelle1!$B$1</c:f>
              <c:strCache>
                <c:ptCount val="1"/>
                <c:pt idx="0">
                  <c:v>Verkauf</c:v>
                </c:pt>
              </c:strCache>
            </c:strRef>
          </c:tx>
          <c:explosion val="1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723-114E-9886-4C74289445E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723-114E-9886-4C74289445E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723-114E-9886-4C74289445E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723-114E-9886-4C74289445E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723-114E-9886-4C74289445E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723-114E-9886-4C74289445EE}"/>
              </c:ext>
            </c:extLst>
          </c:dPt>
          <c:cat>
            <c:strRef>
              <c:f>Tabelle1!$A$2:$A$7</c:f>
              <c:strCache>
                <c:ptCount val="6"/>
                <c:pt idx="0">
                  <c:v>1. Lorem</c:v>
                </c:pt>
                <c:pt idx="1">
                  <c:v>2. Lorem</c:v>
                </c:pt>
                <c:pt idx="2">
                  <c:v>3. Lorem</c:v>
                </c:pt>
                <c:pt idx="3">
                  <c:v>4. Lorem</c:v>
                </c:pt>
                <c:pt idx="4">
                  <c:v>5. Lorem</c:v>
                </c:pt>
                <c:pt idx="5">
                  <c:v>6.Lorem</c:v>
                </c:pt>
              </c:strCache>
            </c:strRef>
          </c:cat>
          <c:val>
            <c:numRef>
              <c:f>Tabelle1!$B$2:$B$7</c:f>
              <c:numCache>
                <c:formatCode>General</c:formatCode>
                <c:ptCount val="6"/>
                <c:pt idx="0">
                  <c:v>40</c:v>
                </c:pt>
                <c:pt idx="1">
                  <c:v>20</c:v>
                </c:pt>
                <c:pt idx="2">
                  <c:v>5</c:v>
                </c:pt>
                <c:pt idx="3">
                  <c:v>5</c:v>
                </c:pt>
                <c:pt idx="4">
                  <c:v>10</c:v>
                </c:pt>
                <c:pt idx="5">
                  <c:v>10</c:v>
                </c:pt>
              </c:numCache>
            </c:numRef>
          </c:val>
          <c:extLst>
            <c:ext xmlns:c16="http://schemas.microsoft.com/office/drawing/2014/chart" uri="{C3380CC4-5D6E-409C-BE32-E72D297353CC}">
              <c16:uniqueId val="{0000000C-4723-114E-9886-4C74289445E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endParaRPr lang="de-DE"/>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de-DE"/>
        </a:p>
      </c:txPr>
    </c:title>
    <c:autoTitleDeleted val="0"/>
    <c:plotArea>
      <c:layout/>
      <c:barChart>
        <c:barDir val="col"/>
        <c:grouping val="stacked"/>
        <c:varyColors val="0"/>
        <c:ser>
          <c:idx val="0"/>
          <c:order val="0"/>
          <c:tx>
            <c:strRef>
              <c:f>Tabelle1!$B$1</c:f>
              <c:strCache>
                <c:ptCount val="1"/>
                <c:pt idx="0">
                  <c:v>Data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Tabelle1!$B$2:$B$5</c:f>
              <c:numCache>
                <c:formatCode>General</c:formatCode>
                <c:ptCount val="4"/>
                <c:pt idx="0">
                  <c:v>4.3</c:v>
                </c:pt>
                <c:pt idx="1">
                  <c:v>1.5</c:v>
                </c:pt>
                <c:pt idx="2">
                  <c:v>3.5</c:v>
                </c:pt>
                <c:pt idx="3">
                  <c:v>4.5</c:v>
                </c:pt>
              </c:numCache>
            </c:numRef>
          </c:val>
          <c:extLst>
            <c:ext xmlns:c16="http://schemas.microsoft.com/office/drawing/2014/chart" uri="{C3380CC4-5D6E-409C-BE32-E72D297353CC}">
              <c16:uniqueId val="{00000000-59B1-5B48-8B9E-0F434E37979F}"/>
            </c:ext>
          </c:extLst>
        </c:ser>
        <c:ser>
          <c:idx val="1"/>
          <c:order val="1"/>
          <c:tx>
            <c:strRef>
              <c:f>Tabelle1!$C$1</c:f>
              <c:strCache>
                <c:ptCount val="1"/>
                <c:pt idx="0">
                  <c:v>Data 2</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Tabelle1!$C$2:$C$5</c:f>
              <c:numCache>
                <c:formatCode>General</c:formatCode>
                <c:ptCount val="4"/>
                <c:pt idx="0">
                  <c:v>2.4</c:v>
                </c:pt>
                <c:pt idx="1">
                  <c:v>2.4</c:v>
                </c:pt>
                <c:pt idx="2">
                  <c:v>1.8</c:v>
                </c:pt>
                <c:pt idx="3">
                  <c:v>2.8</c:v>
                </c:pt>
              </c:numCache>
            </c:numRef>
          </c:val>
          <c:extLst>
            <c:ext xmlns:c16="http://schemas.microsoft.com/office/drawing/2014/chart" uri="{C3380CC4-5D6E-409C-BE32-E72D297353CC}">
              <c16:uniqueId val="{00000001-59B1-5B48-8B9E-0F434E37979F}"/>
            </c:ext>
          </c:extLst>
        </c:ser>
        <c:ser>
          <c:idx val="2"/>
          <c:order val="2"/>
          <c:tx>
            <c:strRef>
              <c:f>Tabelle1!$D$1</c:f>
              <c:strCache>
                <c:ptCount val="1"/>
                <c:pt idx="0">
                  <c:v>Data 3</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9B1-5B48-8B9E-0F434E37979F}"/>
            </c:ext>
          </c:extLst>
        </c:ser>
        <c:dLbls>
          <c:showLegendKey val="0"/>
          <c:showVal val="0"/>
          <c:showCatName val="0"/>
          <c:showSerName val="0"/>
          <c:showPercent val="0"/>
          <c:showBubbleSize val="0"/>
        </c:dLbls>
        <c:gapWidth val="79"/>
        <c:overlap val="100"/>
        <c:axId val="112657952"/>
        <c:axId val="-79949744"/>
      </c:barChart>
      <c:catAx>
        <c:axId val="112657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de-DE"/>
          </a:p>
        </c:txPr>
        <c:crossAx val="-79949744"/>
        <c:crosses val="autoZero"/>
        <c:auto val="1"/>
        <c:lblAlgn val="ctr"/>
        <c:lblOffset val="100"/>
        <c:noMultiLvlLbl val="0"/>
      </c:catAx>
      <c:valAx>
        <c:axId val="-79949744"/>
        <c:scaling>
          <c:orientation val="minMax"/>
        </c:scaling>
        <c:delete val="1"/>
        <c:axPos val="l"/>
        <c:numFmt formatCode="General" sourceLinked="1"/>
        <c:majorTickMark val="none"/>
        <c:minorTickMark val="none"/>
        <c:tickLblPos val="nextTo"/>
        <c:crossAx val="1126579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de-DE"/>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r>
              <a:rPr lang="de-DE"/>
              <a:t>; </a:t>
            </a:r>
            <a:r>
              <a:rPr lang="de-DE" err="1"/>
              <a:t>edit</a:t>
            </a:r>
            <a:r>
              <a:rPr lang="de-DE"/>
              <a:t> </a:t>
            </a:r>
            <a:r>
              <a:rPr lang="de-DE" err="1"/>
              <a:t>data</a:t>
            </a:r>
            <a:r>
              <a:rPr lang="de-DE"/>
              <a:t> /</a:t>
            </a:r>
            <a:r>
              <a:rPr lang="de-DE" err="1"/>
              <a:t>colours</a:t>
            </a:r>
            <a:r>
              <a:rPr lang="de-DE"/>
              <a:t> </a:t>
            </a:r>
            <a:r>
              <a:rPr lang="de-DE" err="1"/>
              <a:t>by</a:t>
            </a:r>
            <a:r>
              <a:rPr lang="de-DE"/>
              <a:t> </a:t>
            </a:r>
            <a:r>
              <a:rPr lang="de-DE" err="1"/>
              <a:t>using</a:t>
            </a:r>
            <a:r>
              <a:rPr lang="de-DE"/>
              <a:t> </a:t>
            </a:r>
            <a:r>
              <a:rPr lang="de-DE" err="1"/>
              <a:t>the</a:t>
            </a:r>
            <a:r>
              <a:rPr lang="de-DE"/>
              <a:t> </a:t>
            </a:r>
            <a:r>
              <a:rPr lang="de-DE" err="1"/>
              <a:t>icons</a:t>
            </a:r>
            <a:r>
              <a:rPr lang="de-DE"/>
              <a:t> </a:t>
            </a:r>
            <a:r>
              <a:rPr lang="de-DE" err="1"/>
              <a:t>which</a:t>
            </a:r>
            <a:r>
              <a:rPr lang="de-DE"/>
              <a:t> </a:t>
            </a:r>
            <a:r>
              <a:rPr lang="de-DE" err="1"/>
              <a:t>appear</a:t>
            </a:r>
            <a:r>
              <a:rPr lang="de-DE"/>
              <a:t> on </a:t>
            </a:r>
            <a:r>
              <a:rPr lang="de-DE" err="1"/>
              <a:t>the</a:t>
            </a:r>
            <a:r>
              <a:rPr lang="de-DE"/>
              <a:t> </a:t>
            </a:r>
            <a:r>
              <a:rPr lang="de-DE" err="1"/>
              <a:t>right</a:t>
            </a:r>
            <a:r>
              <a:rPr lang="de-DE"/>
              <a:t> </a:t>
            </a:r>
            <a:r>
              <a:rPr lang="de-DE" err="1"/>
              <a:t>side</a:t>
            </a:r>
            <a:r>
              <a:rPr lang="de-DE"/>
              <a:t> </a:t>
            </a:r>
            <a:r>
              <a:rPr lang="de-DE" err="1"/>
              <a:t>if</a:t>
            </a:r>
            <a:r>
              <a:rPr lang="de-DE"/>
              <a:t> </a:t>
            </a:r>
            <a:r>
              <a:rPr lang="de-DE" err="1"/>
              <a:t>you</a:t>
            </a:r>
            <a:r>
              <a:rPr lang="de-DE"/>
              <a:t> </a:t>
            </a:r>
            <a:r>
              <a:rPr lang="de-DE" err="1"/>
              <a:t>click</a:t>
            </a:r>
            <a:r>
              <a:rPr lang="de-DE"/>
              <a:t>   </a:t>
            </a: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endParaRPr lang="de-DE"/>
        </a:p>
      </c:txPr>
    </c:title>
    <c:autoTitleDeleted val="0"/>
    <c:plotArea>
      <c:layout/>
      <c:areaChart>
        <c:grouping val="standard"/>
        <c:varyColors val="0"/>
        <c:ser>
          <c:idx val="0"/>
          <c:order val="0"/>
          <c:tx>
            <c:strRef>
              <c:f>Tabelle1!$B$1</c:f>
              <c:strCache>
                <c:ptCount val="1"/>
                <c:pt idx="0">
                  <c:v>Data 1</c:v>
                </c:pt>
              </c:strCache>
            </c:strRef>
          </c:tx>
          <c:spPr>
            <a:solidFill>
              <a:schemeClr val="accent1"/>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A135-0840-AE9B-B74998F1490A}"/>
            </c:ext>
          </c:extLst>
        </c:ser>
        <c:ser>
          <c:idx val="1"/>
          <c:order val="1"/>
          <c:tx>
            <c:strRef>
              <c:f>Tabelle1!$C$1</c:f>
              <c:strCache>
                <c:ptCount val="1"/>
                <c:pt idx="0">
                  <c:v>Data 2</c:v>
                </c:pt>
              </c:strCache>
            </c:strRef>
          </c:tx>
          <c:spPr>
            <a:solidFill>
              <a:schemeClr val="accent3"/>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A135-0840-AE9B-B74998F1490A}"/>
            </c:ext>
          </c:extLst>
        </c:ser>
        <c:ser>
          <c:idx val="2"/>
          <c:order val="2"/>
          <c:tx>
            <c:strRef>
              <c:f>Tabelle1!$D$1</c:f>
              <c:strCache>
                <c:ptCount val="1"/>
                <c:pt idx="0">
                  <c:v>Column 1</c:v>
                </c:pt>
              </c:strCache>
            </c:strRef>
          </c:tx>
          <c:spPr>
            <a:solidFill>
              <a:schemeClr val="accent5"/>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Tabelle1!$D$2:$D$6</c:f>
              <c:numCache>
                <c:formatCode>General</c:formatCode>
                <c:ptCount val="5"/>
              </c:numCache>
            </c:numRef>
          </c:val>
          <c:extLst>
            <c:ext xmlns:c16="http://schemas.microsoft.com/office/drawing/2014/chart" uri="{C3380CC4-5D6E-409C-BE32-E72D297353CC}">
              <c16:uniqueId val="{00000002-A135-0840-AE9B-B74998F1490A}"/>
            </c:ext>
          </c:extLst>
        </c:ser>
        <c:ser>
          <c:idx val="3"/>
          <c:order val="3"/>
          <c:tx>
            <c:strRef>
              <c:f>Tabelle1!$E$1</c:f>
              <c:strCache>
                <c:ptCount val="1"/>
                <c:pt idx="0">
                  <c:v>Column 2</c:v>
                </c:pt>
              </c:strCache>
            </c:strRef>
          </c:tx>
          <c:spPr>
            <a:solidFill>
              <a:schemeClr val="accent1">
                <a:lumMod val="60000"/>
              </a:schemeClr>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Tabelle1!$E$2:$E$6</c:f>
              <c:numCache>
                <c:formatCode>General</c:formatCode>
                <c:ptCount val="5"/>
              </c:numCache>
            </c:numRef>
          </c:val>
          <c:extLst>
            <c:ext xmlns:c16="http://schemas.microsoft.com/office/drawing/2014/chart" uri="{C3380CC4-5D6E-409C-BE32-E72D297353CC}">
              <c16:uniqueId val="{00000003-A135-0840-AE9B-B74998F1490A}"/>
            </c:ext>
          </c:extLst>
        </c:ser>
        <c:dLbls>
          <c:showLegendKey val="0"/>
          <c:showVal val="0"/>
          <c:showCatName val="0"/>
          <c:showSerName val="0"/>
          <c:showPercent val="0"/>
          <c:showBubbleSize val="0"/>
        </c:dLbls>
        <c:axId val="5862096"/>
        <c:axId val="90308880"/>
      </c:areaChart>
      <c:dateAx>
        <c:axId val="58620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de-DE"/>
          </a:p>
        </c:txPr>
        <c:crossAx val="90308880"/>
        <c:crosses val="autoZero"/>
        <c:auto val="1"/>
        <c:lblOffset val="100"/>
        <c:baseTimeUnit val="months"/>
      </c:dateAx>
      <c:valAx>
        <c:axId val="9030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de-DE"/>
          </a:p>
        </c:txPr>
        <c:crossAx val="58620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de-DE"/>
        </a:p>
      </c:txPr>
    </c:legend>
    <c:plotVisOnly val="1"/>
    <c:dispBlanksAs val="zero"/>
    <c:showDLblsOverMax val="0"/>
  </c:chart>
  <c:spPr>
    <a:noFill/>
    <a:ln>
      <a:noFill/>
    </a:ln>
    <a:effectLst/>
  </c:spPr>
  <c:txPr>
    <a:bodyPr/>
    <a:lstStyle/>
    <a:p>
      <a:pPr>
        <a:defRPr>
          <a:solidFill>
            <a:srgbClr val="313131"/>
          </a:solidFill>
          <a:latin typeface="Calibri" panose="020F0502020204030204" pitchFamily="34" charset="0"/>
          <a:cs typeface="Calibri" panose="020F0502020204030204" pitchFamily="34" charset="0"/>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Edit title of pie chart here</a:t>
            </a:r>
            <a:endParaRPr lang="en-US"/>
          </a:p>
        </c:rich>
      </c:tx>
      <c:layout>
        <c:manualLayout>
          <c:xMode val="edge"/>
          <c:yMode val="edge"/>
          <c:x val="0.17198479785250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pieChart>
        <c:varyColors val="1"/>
        <c:ser>
          <c:idx val="0"/>
          <c:order val="0"/>
          <c:tx>
            <c:strRef>
              <c:f>Tabelle1!$B$1</c:f>
              <c:strCache>
                <c:ptCount val="1"/>
                <c:pt idx="0">
                  <c:v>Verkauf</c:v>
                </c:pt>
              </c:strCache>
            </c:strRef>
          </c:tx>
          <c:explosion val="1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723-114E-9886-4C74289445E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723-114E-9886-4C74289445E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723-114E-9886-4C74289445E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723-114E-9886-4C74289445E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723-114E-9886-4C74289445E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723-114E-9886-4C74289445EE}"/>
              </c:ext>
            </c:extLst>
          </c:dPt>
          <c:cat>
            <c:strRef>
              <c:f>Tabelle1!$A$2:$A$7</c:f>
              <c:strCache>
                <c:ptCount val="6"/>
                <c:pt idx="0">
                  <c:v>1. Lorem</c:v>
                </c:pt>
                <c:pt idx="1">
                  <c:v>2. Lorem</c:v>
                </c:pt>
                <c:pt idx="2">
                  <c:v>3. Lorem</c:v>
                </c:pt>
                <c:pt idx="3">
                  <c:v>4. Lorem</c:v>
                </c:pt>
                <c:pt idx="4">
                  <c:v>5. Lorem</c:v>
                </c:pt>
                <c:pt idx="5">
                  <c:v>6.Lorem</c:v>
                </c:pt>
              </c:strCache>
            </c:strRef>
          </c:cat>
          <c:val>
            <c:numRef>
              <c:f>Tabelle1!$B$2:$B$7</c:f>
              <c:numCache>
                <c:formatCode>General</c:formatCode>
                <c:ptCount val="6"/>
                <c:pt idx="0">
                  <c:v>40</c:v>
                </c:pt>
                <c:pt idx="1">
                  <c:v>20</c:v>
                </c:pt>
                <c:pt idx="2">
                  <c:v>5</c:v>
                </c:pt>
                <c:pt idx="3">
                  <c:v>5</c:v>
                </c:pt>
                <c:pt idx="4">
                  <c:v>10</c:v>
                </c:pt>
                <c:pt idx="5">
                  <c:v>10</c:v>
                </c:pt>
              </c:numCache>
            </c:numRef>
          </c:val>
          <c:extLst>
            <c:ext xmlns:c16="http://schemas.microsoft.com/office/drawing/2014/chart" uri="{C3380CC4-5D6E-409C-BE32-E72D297353CC}">
              <c16:uniqueId val="{0000000C-4723-114E-9886-4C74289445E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de-DE"/>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5#2">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4">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3">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372191-0C9C-40E7-8E87-45CA8E3AA4CF}" type="doc">
      <dgm:prSet loTypeId="urn:microsoft.com/office/officeart/2005/8/layout/hList6" loCatId="list" qsTypeId="urn:microsoft.com/office/officeart/2005/8/quickstyle/simple2#2" qsCatId="simple" csTypeId="urn:microsoft.com/office/officeart/2005/8/colors/accent1_5#2" csCatId="accent1" phldr="1"/>
      <dgm:spPr/>
      <dgm:t>
        <a:bodyPr/>
        <a:lstStyle/>
        <a:p>
          <a:endParaRPr lang="de-DE"/>
        </a:p>
      </dgm:t>
    </dgm:pt>
    <dgm:pt modelId="{41D35DD2-60D8-418D-85EC-2DDDB1333EEC}">
      <dgm:prSet phldrT="[Text]" custT="1"/>
      <dgm:spPr/>
      <dgm:t>
        <a:bodyPr lIns="108000" rIns="108000" anchor="t" anchorCtr="0"/>
        <a:lstStyle/>
        <a:p>
          <a:endParaRPr lang="de-DE" sz="1800" b="0">
            <a:latin typeface="Calibri" panose="020F0502020204030204" pitchFamily="34" charset="0"/>
            <a:cs typeface="Calibri" panose="020F0502020204030204" pitchFamily="34" charset="0"/>
          </a:endParaRPr>
        </a:p>
        <a:p>
          <a:r>
            <a:rPr lang="de-DE" sz="1800" b="0">
              <a:latin typeface="Calibri" panose="020F0502020204030204" pitchFamily="34" charset="0"/>
              <a:cs typeface="Calibri" panose="020F0502020204030204" pitchFamily="34" charset="0"/>
            </a:rPr>
            <a:t>Text Phase 1</a:t>
          </a:r>
          <a:br>
            <a:rPr lang="de-DE" sz="1800" b="0">
              <a:latin typeface="Calibri" panose="020F0502020204030204" pitchFamily="34" charset="0"/>
              <a:cs typeface="Calibri" panose="020F0502020204030204" pitchFamily="34" charset="0"/>
            </a:rPr>
          </a:br>
          <a:endParaRPr lang="de-DE" sz="1800" b="0">
            <a:latin typeface="Calibri" panose="020F0502020204030204" pitchFamily="34" charset="0"/>
            <a:cs typeface="Calibri" panose="020F0502020204030204" pitchFamily="34" charset="0"/>
          </a:endParaRPr>
        </a:p>
      </dgm:t>
    </dgm:pt>
    <dgm:pt modelId="{617E6F74-656E-4031-B0C9-6840FFD898DE}" type="parTrans" cxnId="{FCEA10CF-153D-4DF2-9E7A-CBFE2382D518}">
      <dgm:prSet/>
      <dgm:spPr/>
      <dgm:t>
        <a:bodyPr/>
        <a:lstStyle/>
        <a:p>
          <a:endParaRPr lang="de-DE"/>
        </a:p>
      </dgm:t>
    </dgm:pt>
    <dgm:pt modelId="{F616E22F-A0A4-400D-A2EF-AB771AFFDA0D}" type="sibTrans" cxnId="{FCEA10CF-153D-4DF2-9E7A-CBFE2382D518}">
      <dgm:prSet/>
      <dgm:spPr/>
      <dgm:t>
        <a:bodyPr/>
        <a:lstStyle/>
        <a:p>
          <a:endParaRPr lang="de-DE"/>
        </a:p>
      </dgm:t>
    </dgm:pt>
    <dgm:pt modelId="{F1327EE5-B19C-44E8-BECC-3DD8D56DEB1B}">
      <dgm:prSet phldrT="[Text]" custT="1"/>
      <dgm:spPr/>
      <dgm:t>
        <a:bodyPr lIns="108000" rIns="108000" anchor="t" anchorCtr="0"/>
        <a:lstStyle/>
        <a:p>
          <a:r>
            <a:rPr lang="de-DE" sz="1800">
              <a:latin typeface="Calibri" panose="020F0502020204030204" pitchFamily="34" charset="0"/>
              <a:cs typeface="Calibri" panose="020F0502020204030204" pitchFamily="34" charset="0"/>
            </a:rPr>
            <a:t>Bullet 2</a:t>
          </a:r>
        </a:p>
      </dgm:t>
    </dgm:pt>
    <dgm:pt modelId="{BE1CEAA6-FF0C-48B7-A410-4A9AB2DEB41D}" type="parTrans" cxnId="{ED2B1FDF-C923-403B-912F-9EADBAEA238D}">
      <dgm:prSet/>
      <dgm:spPr/>
      <dgm:t>
        <a:bodyPr/>
        <a:lstStyle/>
        <a:p>
          <a:endParaRPr lang="de-DE"/>
        </a:p>
      </dgm:t>
    </dgm:pt>
    <dgm:pt modelId="{9D20CA89-5A5B-4A1B-8F03-45934064D1D7}" type="sibTrans" cxnId="{ED2B1FDF-C923-403B-912F-9EADBAEA238D}">
      <dgm:prSet/>
      <dgm:spPr/>
      <dgm:t>
        <a:bodyPr/>
        <a:lstStyle/>
        <a:p>
          <a:endParaRPr lang="de-DE"/>
        </a:p>
      </dgm:t>
    </dgm:pt>
    <dgm:pt modelId="{EE8AF158-0E30-4505-B8A3-A23D841EE20A}">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63AD07C9-E0D7-47A1-9B0E-8B9AD0943242}" type="parTrans" cxnId="{42B4191B-AA71-43DD-B7AB-E77E73091A3D}">
      <dgm:prSet/>
      <dgm:spPr/>
      <dgm:t>
        <a:bodyPr/>
        <a:lstStyle/>
        <a:p>
          <a:endParaRPr lang="de-DE"/>
        </a:p>
      </dgm:t>
    </dgm:pt>
    <dgm:pt modelId="{9441BC0C-AF0E-4D63-8062-EC704073BDAE}" type="sibTrans" cxnId="{42B4191B-AA71-43DD-B7AB-E77E73091A3D}">
      <dgm:prSet/>
      <dgm:spPr/>
      <dgm:t>
        <a:bodyPr/>
        <a:lstStyle/>
        <a:p>
          <a:endParaRPr lang="de-DE"/>
        </a:p>
      </dgm:t>
    </dgm:pt>
    <dgm:pt modelId="{60165A43-387F-48C1-9A6D-CDB9DC2B8430}">
      <dgm:prSet phldrT="[Text]" custT="1"/>
      <dgm:spPr/>
      <dgm:t>
        <a:bodyPr lIns="108000" rIns="108000" anchor="t" anchorCtr="0"/>
        <a:lstStyle/>
        <a:p>
          <a:pPr algn="ctr"/>
          <a:endParaRPr lang="de-DE" sz="1800" kern="1200">
            <a:latin typeface="Calibri" panose="020F0502020204030204" pitchFamily="34" charset="0"/>
            <a:cs typeface="Calibri" panose="020F0502020204030204" pitchFamily="34" charset="0"/>
          </a:endParaRPr>
        </a:p>
        <a:p>
          <a:pPr algn="l"/>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algn="l"/>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7B818567-8CD9-4F41-BB00-176963A304E0}" type="parTrans" cxnId="{326793B2-D1DB-41A0-9B7A-91690CBD1914}">
      <dgm:prSet/>
      <dgm:spPr/>
      <dgm:t>
        <a:bodyPr/>
        <a:lstStyle/>
        <a:p>
          <a:endParaRPr lang="de-DE"/>
        </a:p>
      </dgm:t>
    </dgm:pt>
    <dgm:pt modelId="{A20C13DE-89C7-41E8-A4A2-44CE8C7F3A82}" type="sibTrans" cxnId="{326793B2-D1DB-41A0-9B7A-91690CBD1914}">
      <dgm:prSet/>
      <dgm:spPr/>
      <dgm:t>
        <a:bodyPr/>
        <a:lstStyle/>
        <a:p>
          <a:endParaRPr lang="de-DE"/>
        </a:p>
      </dgm:t>
    </dgm:pt>
    <dgm:pt modelId="{C84332FE-BA2D-4E3A-B596-1F7D570FDBDC}">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gm:t>
    </dgm:pt>
    <dgm:pt modelId="{1CF4CA44-FE56-4CE3-B513-6B0AA8660336}" type="parTrans" cxnId="{9E7CF060-AB35-4E5B-A20E-8260A214D4EB}">
      <dgm:prSet/>
      <dgm:spPr/>
      <dgm:t>
        <a:bodyPr/>
        <a:lstStyle/>
        <a:p>
          <a:endParaRPr lang="de-DE"/>
        </a:p>
      </dgm:t>
    </dgm:pt>
    <dgm:pt modelId="{56AEA3D6-0921-4F14-A536-6639BB6C77B0}" type="sibTrans" cxnId="{9E7CF060-AB35-4E5B-A20E-8260A214D4EB}">
      <dgm:prSet/>
      <dgm:spPr/>
      <dgm:t>
        <a:bodyPr/>
        <a:lstStyle/>
        <a:p>
          <a:endParaRPr lang="de-DE"/>
        </a:p>
      </dgm:t>
    </dgm:pt>
    <dgm:pt modelId="{6739F360-3A3D-4D48-9318-6DD1CAAAB06B}">
      <dgm:prSet phldrT="[Text]" custT="1"/>
      <dgm:spPr/>
      <dgm:t>
        <a:bodyPr lIns="108000" rIns="108000" anchor="t" anchorCtr="0"/>
        <a:lstStyle/>
        <a:p>
          <a:r>
            <a:rPr lang="en-US" sz="1800">
              <a:latin typeface="Calibri" panose="020F0502020204030204" pitchFamily="34" charset="0"/>
              <a:cs typeface="Calibri" panose="020F0502020204030204" pitchFamily="34" charset="0"/>
            </a:rPr>
            <a:t>Bullet 1</a:t>
          </a:r>
          <a:endParaRPr lang="de-DE" sz="1800">
            <a:latin typeface="Calibri" panose="020F0502020204030204" pitchFamily="34" charset="0"/>
            <a:cs typeface="Calibri" panose="020F0502020204030204" pitchFamily="34" charset="0"/>
          </a:endParaRPr>
        </a:p>
      </dgm:t>
    </dgm:pt>
    <dgm:pt modelId="{4E5F70DF-B890-47C8-8BEA-DC8FC9CF5083}" type="sibTrans" cxnId="{6F8514AC-6131-4A35-90AD-D7289116BB05}">
      <dgm:prSet/>
      <dgm:spPr/>
      <dgm:t>
        <a:bodyPr/>
        <a:lstStyle/>
        <a:p>
          <a:endParaRPr lang="de-DE"/>
        </a:p>
      </dgm:t>
    </dgm:pt>
    <dgm:pt modelId="{0EFD0371-0338-466E-9D6C-1A23492C1D5A}" type="parTrans" cxnId="{6F8514AC-6131-4A35-90AD-D7289116BB05}">
      <dgm:prSet/>
      <dgm:spPr/>
      <dgm:t>
        <a:bodyPr/>
        <a:lstStyle/>
        <a:p>
          <a:endParaRPr lang="de-DE"/>
        </a:p>
      </dgm:t>
    </dgm:pt>
    <dgm:pt modelId="{27E9E500-62EC-46C2-B7C8-3723367EE8E7}" type="pres">
      <dgm:prSet presAssocID="{BF372191-0C9C-40E7-8E87-45CA8E3AA4CF}" presName="Name0" presStyleCnt="0">
        <dgm:presLayoutVars>
          <dgm:dir/>
          <dgm:resizeHandles val="exact"/>
        </dgm:presLayoutVars>
      </dgm:prSet>
      <dgm:spPr/>
    </dgm:pt>
    <dgm:pt modelId="{32E9553A-2CF3-4DEA-AB3F-F65A55D7581E}" type="pres">
      <dgm:prSet presAssocID="{41D35DD2-60D8-418D-85EC-2DDDB1333EEC}" presName="node" presStyleLbl="node1" presStyleIdx="0" presStyleCnt="4" custScaleX="2000000">
        <dgm:presLayoutVars>
          <dgm:bulletEnabled val="1"/>
        </dgm:presLayoutVars>
      </dgm:prSet>
      <dgm:spPr/>
    </dgm:pt>
    <dgm:pt modelId="{354721F1-31E2-437B-87FF-1DCD623A0331}" type="pres">
      <dgm:prSet presAssocID="{F616E22F-A0A4-400D-A2EF-AB771AFFDA0D}" presName="sibTrans" presStyleCnt="0"/>
      <dgm:spPr/>
    </dgm:pt>
    <dgm:pt modelId="{32C5A92E-6BF7-4147-8D3B-45A0624571ED}" type="pres">
      <dgm:prSet presAssocID="{EE8AF158-0E30-4505-B8A3-A23D841EE20A}" presName="node" presStyleLbl="node1" presStyleIdx="1" presStyleCnt="4" custScaleX="2000000" custLinFactX="-722" custLinFactNeighborX="-100000">
        <dgm:presLayoutVars>
          <dgm:bulletEnabled val="1"/>
        </dgm:presLayoutVars>
      </dgm:prSet>
      <dgm:spPr/>
    </dgm:pt>
    <dgm:pt modelId="{F98F8A01-25FC-4155-B2B1-DB023B1A6F31}" type="pres">
      <dgm:prSet presAssocID="{9441BC0C-AF0E-4D63-8062-EC704073BDAE}" presName="sibTrans" presStyleCnt="0"/>
      <dgm:spPr/>
    </dgm:pt>
    <dgm:pt modelId="{0D7987FC-DBC8-4B03-95AC-7CE716B69BC3}" type="pres">
      <dgm:prSet presAssocID="{60165A43-387F-48C1-9A6D-CDB9DC2B8430}" presName="node" presStyleLbl="node1" presStyleIdx="2" presStyleCnt="4" custScaleX="2000000" custLinFactX="-8852" custLinFactNeighborX="-100000">
        <dgm:presLayoutVars>
          <dgm:bulletEnabled val="1"/>
        </dgm:presLayoutVars>
      </dgm:prSet>
      <dgm:spPr/>
    </dgm:pt>
    <dgm:pt modelId="{CAC38D8F-F77B-418F-9A56-E69D8EFBDE3E}" type="pres">
      <dgm:prSet presAssocID="{A20C13DE-89C7-41E8-A4A2-44CE8C7F3A82}" presName="sibTrans" presStyleCnt="0"/>
      <dgm:spPr/>
    </dgm:pt>
    <dgm:pt modelId="{64FECA9A-90D8-40C5-9C04-32EF5BF4A107}" type="pres">
      <dgm:prSet presAssocID="{C84332FE-BA2D-4E3A-B596-1F7D570FDBDC}" presName="node" presStyleLbl="node1" presStyleIdx="3" presStyleCnt="4" custScaleX="2000000" custLinFactX="-17611" custLinFactNeighborX="-100000">
        <dgm:presLayoutVars>
          <dgm:bulletEnabled val="1"/>
        </dgm:presLayoutVars>
      </dgm:prSet>
      <dgm:spPr/>
    </dgm:pt>
  </dgm:ptLst>
  <dgm:cxnLst>
    <dgm:cxn modelId="{42B4191B-AA71-43DD-B7AB-E77E73091A3D}" srcId="{BF372191-0C9C-40E7-8E87-45CA8E3AA4CF}" destId="{EE8AF158-0E30-4505-B8A3-A23D841EE20A}" srcOrd="1" destOrd="0" parTransId="{63AD07C9-E0D7-47A1-9B0E-8B9AD0943242}" sibTransId="{9441BC0C-AF0E-4D63-8062-EC704073BDAE}"/>
    <dgm:cxn modelId="{9E7CF060-AB35-4E5B-A20E-8260A214D4EB}" srcId="{BF372191-0C9C-40E7-8E87-45CA8E3AA4CF}" destId="{C84332FE-BA2D-4E3A-B596-1F7D570FDBDC}" srcOrd="3" destOrd="0" parTransId="{1CF4CA44-FE56-4CE3-B513-6B0AA8660336}" sibTransId="{56AEA3D6-0921-4F14-A536-6639BB6C77B0}"/>
    <dgm:cxn modelId="{42341C4E-0DB5-48CE-B829-9A8ACA39153C}" type="presOf" srcId="{60165A43-387F-48C1-9A6D-CDB9DC2B8430}" destId="{0D7987FC-DBC8-4B03-95AC-7CE716B69BC3}" srcOrd="0" destOrd="0" presId="urn:microsoft.com/office/officeart/2005/8/layout/hList6"/>
    <dgm:cxn modelId="{89641750-0E14-4BD0-9FCF-BA00DD5DD845}" type="presOf" srcId="{F1327EE5-B19C-44E8-BECC-3DD8D56DEB1B}" destId="{32E9553A-2CF3-4DEA-AB3F-F65A55D7581E}" srcOrd="0" destOrd="2" presId="urn:microsoft.com/office/officeart/2005/8/layout/hList6"/>
    <dgm:cxn modelId="{EE65E686-8852-4148-9116-50CC671776BE}" type="presOf" srcId="{C84332FE-BA2D-4E3A-B596-1F7D570FDBDC}" destId="{64FECA9A-90D8-40C5-9C04-32EF5BF4A107}" srcOrd="0" destOrd="0" presId="urn:microsoft.com/office/officeart/2005/8/layout/hList6"/>
    <dgm:cxn modelId="{542B9995-5998-4C5C-B379-1D415980D7C4}" type="presOf" srcId="{6739F360-3A3D-4D48-9318-6DD1CAAAB06B}" destId="{32E9553A-2CF3-4DEA-AB3F-F65A55D7581E}" srcOrd="0" destOrd="1" presId="urn:microsoft.com/office/officeart/2005/8/layout/hList6"/>
    <dgm:cxn modelId="{6F8514AC-6131-4A35-90AD-D7289116BB05}" srcId="{41D35DD2-60D8-418D-85EC-2DDDB1333EEC}" destId="{6739F360-3A3D-4D48-9318-6DD1CAAAB06B}" srcOrd="0" destOrd="0" parTransId="{0EFD0371-0338-466E-9D6C-1A23492C1D5A}" sibTransId="{4E5F70DF-B890-47C8-8BEA-DC8FC9CF5083}"/>
    <dgm:cxn modelId="{95B80FAF-C2D0-4DDB-A7AC-5497C7950D4A}" type="presOf" srcId="{EE8AF158-0E30-4505-B8A3-A23D841EE20A}" destId="{32C5A92E-6BF7-4147-8D3B-45A0624571ED}" srcOrd="0" destOrd="0" presId="urn:microsoft.com/office/officeart/2005/8/layout/hList6"/>
    <dgm:cxn modelId="{326793B2-D1DB-41A0-9B7A-91690CBD1914}" srcId="{BF372191-0C9C-40E7-8E87-45CA8E3AA4CF}" destId="{60165A43-387F-48C1-9A6D-CDB9DC2B8430}" srcOrd="2" destOrd="0" parTransId="{7B818567-8CD9-4F41-BB00-176963A304E0}" sibTransId="{A20C13DE-89C7-41E8-A4A2-44CE8C7F3A82}"/>
    <dgm:cxn modelId="{FCEA10CF-153D-4DF2-9E7A-CBFE2382D518}" srcId="{BF372191-0C9C-40E7-8E87-45CA8E3AA4CF}" destId="{41D35DD2-60D8-418D-85EC-2DDDB1333EEC}" srcOrd="0" destOrd="0" parTransId="{617E6F74-656E-4031-B0C9-6840FFD898DE}" sibTransId="{F616E22F-A0A4-400D-A2EF-AB771AFFDA0D}"/>
    <dgm:cxn modelId="{76213BD7-296A-436C-A49B-23941C6A30F7}" type="presOf" srcId="{BF372191-0C9C-40E7-8E87-45CA8E3AA4CF}" destId="{27E9E500-62EC-46C2-B7C8-3723367EE8E7}" srcOrd="0" destOrd="0" presId="urn:microsoft.com/office/officeart/2005/8/layout/hList6"/>
    <dgm:cxn modelId="{ED2B1FDF-C923-403B-912F-9EADBAEA238D}" srcId="{41D35DD2-60D8-418D-85EC-2DDDB1333EEC}" destId="{F1327EE5-B19C-44E8-BECC-3DD8D56DEB1B}" srcOrd="1" destOrd="0" parTransId="{BE1CEAA6-FF0C-48B7-A410-4A9AB2DEB41D}" sibTransId="{9D20CA89-5A5B-4A1B-8F03-45934064D1D7}"/>
    <dgm:cxn modelId="{80DD3DE9-85C5-46CF-8081-029E3F2E455A}" type="presOf" srcId="{41D35DD2-60D8-418D-85EC-2DDDB1333EEC}" destId="{32E9553A-2CF3-4DEA-AB3F-F65A55D7581E}" srcOrd="0" destOrd="0" presId="urn:microsoft.com/office/officeart/2005/8/layout/hList6"/>
    <dgm:cxn modelId="{21DBEA06-4A0F-4380-B799-A445590166B9}" type="presParOf" srcId="{27E9E500-62EC-46C2-B7C8-3723367EE8E7}" destId="{32E9553A-2CF3-4DEA-AB3F-F65A55D7581E}" srcOrd="0" destOrd="0" presId="urn:microsoft.com/office/officeart/2005/8/layout/hList6"/>
    <dgm:cxn modelId="{2809CFB1-CB12-4958-A710-357B61F07CCF}" type="presParOf" srcId="{27E9E500-62EC-46C2-B7C8-3723367EE8E7}" destId="{354721F1-31E2-437B-87FF-1DCD623A0331}" srcOrd="1" destOrd="0" presId="urn:microsoft.com/office/officeart/2005/8/layout/hList6"/>
    <dgm:cxn modelId="{D219A034-DBA9-4926-8904-723EA6DCD6FA}" type="presParOf" srcId="{27E9E500-62EC-46C2-B7C8-3723367EE8E7}" destId="{32C5A92E-6BF7-4147-8D3B-45A0624571ED}" srcOrd="2" destOrd="0" presId="urn:microsoft.com/office/officeart/2005/8/layout/hList6"/>
    <dgm:cxn modelId="{440649F8-F7DE-4A05-8721-07A47041511D}" type="presParOf" srcId="{27E9E500-62EC-46C2-B7C8-3723367EE8E7}" destId="{F98F8A01-25FC-4155-B2B1-DB023B1A6F31}" srcOrd="3" destOrd="0" presId="urn:microsoft.com/office/officeart/2005/8/layout/hList6"/>
    <dgm:cxn modelId="{9F49BF33-FF4D-4960-8284-A158ED87A694}" type="presParOf" srcId="{27E9E500-62EC-46C2-B7C8-3723367EE8E7}" destId="{0D7987FC-DBC8-4B03-95AC-7CE716B69BC3}" srcOrd="4" destOrd="0" presId="urn:microsoft.com/office/officeart/2005/8/layout/hList6"/>
    <dgm:cxn modelId="{64DF3763-3B95-4946-BE04-FD418C428C9E}" type="presParOf" srcId="{27E9E500-62EC-46C2-B7C8-3723367EE8E7}" destId="{CAC38D8F-F77B-418F-9A56-E69D8EFBDE3E}" srcOrd="5" destOrd="0" presId="urn:microsoft.com/office/officeart/2005/8/layout/hList6"/>
    <dgm:cxn modelId="{00BDA26C-7818-41DC-8CE8-703463AACF55}" type="presParOf" srcId="{27E9E500-62EC-46C2-B7C8-3723367EE8E7}" destId="{64FECA9A-90D8-40C5-9C04-32EF5BF4A107}" srcOrd="6" destOrd="0" presId="urn:microsoft.com/office/officeart/2005/8/layout/hList6"/>
  </dgm:cxnLst>
  <dgm:bg>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372191-0C9C-40E7-8E87-45CA8E3AA4CF}" type="doc">
      <dgm:prSet loTypeId="urn:microsoft.com/office/officeart/2005/8/layout/hList6" loCatId="list" qsTypeId="urn:microsoft.com/office/officeart/2005/8/quickstyle/simple2#4" qsCatId="simple" csTypeId="urn:microsoft.com/office/officeart/2005/8/colors/accent1_5#4" csCatId="accent1" phldr="1"/>
      <dgm:spPr/>
      <dgm:t>
        <a:bodyPr/>
        <a:lstStyle/>
        <a:p>
          <a:endParaRPr lang="de-DE"/>
        </a:p>
      </dgm:t>
    </dgm:pt>
    <dgm:pt modelId="{41D35DD2-60D8-418D-85EC-2DDDB1333EEC}">
      <dgm:prSet phldrT="[Text]" custT="1"/>
      <dgm:spPr/>
      <dgm:t>
        <a:bodyPr lIns="108000" rIns="108000" anchor="t" anchorCtr="0"/>
        <a:lstStyle/>
        <a:p>
          <a:endParaRPr lang="de-DE" sz="1800" b="0">
            <a:latin typeface="Calibri" panose="020F0502020204030204" pitchFamily="34" charset="0"/>
            <a:cs typeface="Calibri" panose="020F0502020204030204" pitchFamily="34" charset="0"/>
          </a:endParaRPr>
        </a:p>
        <a:p>
          <a:r>
            <a:rPr lang="de-DE" sz="1800" b="0">
              <a:latin typeface="Calibri" panose="020F0502020204030204" pitchFamily="34" charset="0"/>
              <a:cs typeface="Calibri" panose="020F0502020204030204" pitchFamily="34" charset="0"/>
            </a:rPr>
            <a:t>Text Phase 1</a:t>
          </a:r>
          <a:br>
            <a:rPr lang="de-DE" sz="1800" b="0">
              <a:latin typeface="Calibri" panose="020F0502020204030204" pitchFamily="34" charset="0"/>
              <a:cs typeface="Calibri" panose="020F0502020204030204" pitchFamily="34" charset="0"/>
            </a:rPr>
          </a:br>
          <a:endParaRPr lang="de-DE" sz="1800" b="0">
            <a:latin typeface="Calibri" panose="020F0502020204030204" pitchFamily="34" charset="0"/>
            <a:cs typeface="Calibri" panose="020F0502020204030204" pitchFamily="34" charset="0"/>
          </a:endParaRPr>
        </a:p>
      </dgm:t>
    </dgm:pt>
    <dgm:pt modelId="{617E6F74-656E-4031-B0C9-6840FFD898DE}" type="parTrans" cxnId="{FCEA10CF-153D-4DF2-9E7A-CBFE2382D518}">
      <dgm:prSet/>
      <dgm:spPr/>
      <dgm:t>
        <a:bodyPr/>
        <a:lstStyle/>
        <a:p>
          <a:endParaRPr lang="de-DE"/>
        </a:p>
      </dgm:t>
    </dgm:pt>
    <dgm:pt modelId="{F616E22F-A0A4-400D-A2EF-AB771AFFDA0D}" type="sibTrans" cxnId="{FCEA10CF-153D-4DF2-9E7A-CBFE2382D518}">
      <dgm:prSet/>
      <dgm:spPr/>
      <dgm:t>
        <a:bodyPr/>
        <a:lstStyle/>
        <a:p>
          <a:endParaRPr lang="de-DE"/>
        </a:p>
      </dgm:t>
    </dgm:pt>
    <dgm:pt modelId="{F1327EE5-B19C-44E8-BECC-3DD8D56DEB1B}">
      <dgm:prSet phldrT="[Text]" custT="1"/>
      <dgm:spPr/>
      <dgm:t>
        <a:bodyPr lIns="108000" rIns="108000" anchor="t" anchorCtr="0"/>
        <a:lstStyle/>
        <a:p>
          <a:r>
            <a:rPr lang="de-DE" sz="1800">
              <a:latin typeface="Calibri" panose="020F0502020204030204" pitchFamily="34" charset="0"/>
              <a:cs typeface="Calibri" panose="020F0502020204030204" pitchFamily="34" charset="0"/>
            </a:rPr>
            <a:t>Bullet 2</a:t>
          </a:r>
        </a:p>
      </dgm:t>
    </dgm:pt>
    <dgm:pt modelId="{BE1CEAA6-FF0C-48B7-A410-4A9AB2DEB41D}" type="parTrans" cxnId="{ED2B1FDF-C923-403B-912F-9EADBAEA238D}">
      <dgm:prSet/>
      <dgm:spPr/>
      <dgm:t>
        <a:bodyPr/>
        <a:lstStyle/>
        <a:p>
          <a:endParaRPr lang="de-DE"/>
        </a:p>
      </dgm:t>
    </dgm:pt>
    <dgm:pt modelId="{9D20CA89-5A5B-4A1B-8F03-45934064D1D7}" type="sibTrans" cxnId="{ED2B1FDF-C923-403B-912F-9EADBAEA238D}">
      <dgm:prSet/>
      <dgm:spPr/>
      <dgm:t>
        <a:bodyPr/>
        <a:lstStyle/>
        <a:p>
          <a:endParaRPr lang="de-DE"/>
        </a:p>
      </dgm:t>
    </dgm:pt>
    <dgm:pt modelId="{EE8AF158-0E30-4505-B8A3-A23D841EE20A}">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63AD07C9-E0D7-47A1-9B0E-8B9AD0943242}" type="parTrans" cxnId="{42B4191B-AA71-43DD-B7AB-E77E73091A3D}">
      <dgm:prSet/>
      <dgm:spPr/>
      <dgm:t>
        <a:bodyPr/>
        <a:lstStyle/>
        <a:p>
          <a:endParaRPr lang="de-DE"/>
        </a:p>
      </dgm:t>
    </dgm:pt>
    <dgm:pt modelId="{9441BC0C-AF0E-4D63-8062-EC704073BDAE}" type="sibTrans" cxnId="{42B4191B-AA71-43DD-B7AB-E77E73091A3D}">
      <dgm:prSet/>
      <dgm:spPr/>
      <dgm:t>
        <a:bodyPr/>
        <a:lstStyle/>
        <a:p>
          <a:endParaRPr lang="de-DE"/>
        </a:p>
      </dgm:t>
    </dgm:pt>
    <dgm:pt modelId="{60165A43-387F-48C1-9A6D-CDB9DC2B8430}">
      <dgm:prSet phldrT="[Text]" custT="1"/>
      <dgm:spPr/>
      <dgm:t>
        <a:bodyPr lIns="108000" rIns="108000" anchor="t" anchorCtr="0"/>
        <a:lstStyle/>
        <a:p>
          <a:pPr algn="ctr"/>
          <a:endParaRPr lang="de-DE" sz="1800" kern="1200">
            <a:latin typeface="Calibri" panose="020F0502020204030204" pitchFamily="34" charset="0"/>
            <a:cs typeface="Calibri" panose="020F0502020204030204" pitchFamily="34" charset="0"/>
          </a:endParaRPr>
        </a:p>
        <a:p>
          <a:pPr algn="l"/>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algn="l"/>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7B818567-8CD9-4F41-BB00-176963A304E0}" type="parTrans" cxnId="{326793B2-D1DB-41A0-9B7A-91690CBD1914}">
      <dgm:prSet/>
      <dgm:spPr/>
      <dgm:t>
        <a:bodyPr/>
        <a:lstStyle/>
        <a:p>
          <a:endParaRPr lang="de-DE"/>
        </a:p>
      </dgm:t>
    </dgm:pt>
    <dgm:pt modelId="{A20C13DE-89C7-41E8-A4A2-44CE8C7F3A82}" type="sibTrans" cxnId="{326793B2-D1DB-41A0-9B7A-91690CBD1914}">
      <dgm:prSet/>
      <dgm:spPr/>
      <dgm:t>
        <a:bodyPr/>
        <a:lstStyle/>
        <a:p>
          <a:endParaRPr lang="de-DE"/>
        </a:p>
      </dgm:t>
    </dgm:pt>
    <dgm:pt modelId="{C84332FE-BA2D-4E3A-B596-1F7D570FDBDC}">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gm:t>
    </dgm:pt>
    <dgm:pt modelId="{1CF4CA44-FE56-4CE3-B513-6B0AA8660336}" type="parTrans" cxnId="{9E7CF060-AB35-4E5B-A20E-8260A214D4EB}">
      <dgm:prSet/>
      <dgm:spPr/>
      <dgm:t>
        <a:bodyPr/>
        <a:lstStyle/>
        <a:p>
          <a:endParaRPr lang="de-DE"/>
        </a:p>
      </dgm:t>
    </dgm:pt>
    <dgm:pt modelId="{56AEA3D6-0921-4F14-A536-6639BB6C77B0}" type="sibTrans" cxnId="{9E7CF060-AB35-4E5B-A20E-8260A214D4EB}">
      <dgm:prSet/>
      <dgm:spPr/>
      <dgm:t>
        <a:bodyPr/>
        <a:lstStyle/>
        <a:p>
          <a:endParaRPr lang="de-DE"/>
        </a:p>
      </dgm:t>
    </dgm:pt>
    <dgm:pt modelId="{6739F360-3A3D-4D48-9318-6DD1CAAAB06B}">
      <dgm:prSet phldrT="[Text]" custT="1"/>
      <dgm:spPr/>
      <dgm:t>
        <a:bodyPr lIns="108000" rIns="108000" anchor="t" anchorCtr="0"/>
        <a:lstStyle/>
        <a:p>
          <a:r>
            <a:rPr lang="en-US" sz="1800">
              <a:latin typeface="Calibri" panose="020F0502020204030204" pitchFamily="34" charset="0"/>
              <a:cs typeface="Calibri" panose="020F0502020204030204" pitchFamily="34" charset="0"/>
            </a:rPr>
            <a:t>Bullet 1</a:t>
          </a:r>
          <a:endParaRPr lang="de-DE" sz="1800">
            <a:latin typeface="Calibri" panose="020F0502020204030204" pitchFamily="34" charset="0"/>
            <a:cs typeface="Calibri" panose="020F0502020204030204" pitchFamily="34" charset="0"/>
          </a:endParaRPr>
        </a:p>
      </dgm:t>
    </dgm:pt>
    <dgm:pt modelId="{4E5F70DF-B890-47C8-8BEA-DC8FC9CF5083}" type="sibTrans" cxnId="{6F8514AC-6131-4A35-90AD-D7289116BB05}">
      <dgm:prSet/>
      <dgm:spPr/>
      <dgm:t>
        <a:bodyPr/>
        <a:lstStyle/>
        <a:p>
          <a:endParaRPr lang="de-DE"/>
        </a:p>
      </dgm:t>
    </dgm:pt>
    <dgm:pt modelId="{0EFD0371-0338-466E-9D6C-1A23492C1D5A}" type="parTrans" cxnId="{6F8514AC-6131-4A35-90AD-D7289116BB05}">
      <dgm:prSet/>
      <dgm:spPr/>
      <dgm:t>
        <a:bodyPr/>
        <a:lstStyle/>
        <a:p>
          <a:endParaRPr lang="de-DE"/>
        </a:p>
      </dgm:t>
    </dgm:pt>
    <dgm:pt modelId="{27E9E500-62EC-46C2-B7C8-3723367EE8E7}" type="pres">
      <dgm:prSet presAssocID="{BF372191-0C9C-40E7-8E87-45CA8E3AA4CF}" presName="Name0" presStyleCnt="0">
        <dgm:presLayoutVars>
          <dgm:dir/>
          <dgm:resizeHandles val="exact"/>
        </dgm:presLayoutVars>
      </dgm:prSet>
      <dgm:spPr/>
    </dgm:pt>
    <dgm:pt modelId="{32E9553A-2CF3-4DEA-AB3F-F65A55D7581E}" type="pres">
      <dgm:prSet presAssocID="{41D35DD2-60D8-418D-85EC-2DDDB1333EEC}" presName="node" presStyleLbl="node1" presStyleIdx="0" presStyleCnt="4" custScaleX="2000000">
        <dgm:presLayoutVars>
          <dgm:bulletEnabled val="1"/>
        </dgm:presLayoutVars>
      </dgm:prSet>
      <dgm:spPr/>
    </dgm:pt>
    <dgm:pt modelId="{354721F1-31E2-437B-87FF-1DCD623A0331}" type="pres">
      <dgm:prSet presAssocID="{F616E22F-A0A4-400D-A2EF-AB771AFFDA0D}" presName="sibTrans" presStyleCnt="0"/>
      <dgm:spPr/>
    </dgm:pt>
    <dgm:pt modelId="{32C5A92E-6BF7-4147-8D3B-45A0624571ED}" type="pres">
      <dgm:prSet presAssocID="{EE8AF158-0E30-4505-B8A3-A23D841EE20A}" presName="node" presStyleLbl="node1" presStyleIdx="1" presStyleCnt="4" custScaleX="2000000" custLinFactX="-722" custLinFactNeighborX="-100000">
        <dgm:presLayoutVars>
          <dgm:bulletEnabled val="1"/>
        </dgm:presLayoutVars>
      </dgm:prSet>
      <dgm:spPr/>
    </dgm:pt>
    <dgm:pt modelId="{F98F8A01-25FC-4155-B2B1-DB023B1A6F31}" type="pres">
      <dgm:prSet presAssocID="{9441BC0C-AF0E-4D63-8062-EC704073BDAE}" presName="sibTrans" presStyleCnt="0"/>
      <dgm:spPr/>
    </dgm:pt>
    <dgm:pt modelId="{0D7987FC-DBC8-4B03-95AC-7CE716B69BC3}" type="pres">
      <dgm:prSet presAssocID="{60165A43-387F-48C1-9A6D-CDB9DC2B8430}" presName="node" presStyleLbl="node1" presStyleIdx="2" presStyleCnt="4" custScaleX="2000000" custLinFactX="-8852" custLinFactNeighborX="-100000">
        <dgm:presLayoutVars>
          <dgm:bulletEnabled val="1"/>
        </dgm:presLayoutVars>
      </dgm:prSet>
      <dgm:spPr/>
    </dgm:pt>
    <dgm:pt modelId="{CAC38D8F-F77B-418F-9A56-E69D8EFBDE3E}" type="pres">
      <dgm:prSet presAssocID="{A20C13DE-89C7-41E8-A4A2-44CE8C7F3A82}" presName="sibTrans" presStyleCnt="0"/>
      <dgm:spPr/>
    </dgm:pt>
    <dgm:pt modelId="{64FECA9A-90D8-40C5-9C04-32EF5BF4A107}" type="pres">
      <dgm:prSet presAssocID="{C84332FE-BA2D-4E3A-B596-1F7D570FDBDC}" presName="node" presStyleLbl="node1" presStyleIdx="3" presStyleCnt="4" custScaleX="2000000" custLinFactX="-17611" custLinFactNeighborX="-100000">
        <dgm:presLayoutVars>
          <dgm:bulletEnabled val="1"/>
        </dgm:presLayoutVars>
      </dgm:prSet>
      <dgm:spPr/>
    </dgm:pt>
  </dgm:ptLst>
  <dgm:cxnLst>
    <dgm:cxn modelId="{42B4191B-AA71-43DD-B7AB-E77E73091A3D}" srcId="{BF372191-0C9C-40E7-8E87-45CA8E3AA4CF}" destId="{EE8AF158-0E30-4505-B8A3-A23D841EE20A}" srcOrd="1" destOrd="0" parTransId="{63AD07C9-E0D7-47A1-9B0E-8B9AD0943242}" sibTransId="{9441BC0C-AF0E-4D63-8062-EC704073BDAE}"/>
    <dgm:cxn modelId="{9E7CF060-AB35-4E5B-A20E-8260A214D4EB}" srcId="{BF372191-0C9C-40E7-8E87-45CA8E3AA4CF}" destId="{C84332FE-BA2D-4E3A-B596-1F7D570FDBDC}" srcOrd="3" destOrd="0" parTransId="{1CF4CA44-FE56-4CE3-B513-6B0AA8660336}" sibTransId="{56AEA3D6-0921-4F14-A536-6639BB6C77B0}"/>
    <dgm:cxn modelId="{42341C4E-0DB5-48CE-B829-9A8ACA39153C}" type="presOf" srcId="{60165A43-387F-48C1-9A6D-CDB9DC2B8430}" destId="{0D7987FC-DBC8-4B03-95AC-7CE716B69BC3}" srcOrd="0" destOrd="0" presId="urn:microsoft.com/office/officeart/2005/8/layout/hList6"/>
    <dgm:cxn modelId="{89641750-0E14-4BD0-9FCF-BA00DD5DD845}" type="presOf" srcId="{F1327EE5-B19C-44E8-BECC-3DD8D56DEB1B}" destId="{32E9553A-2CF3-4DEA-AB3F-F65A55D7581E}" srcOrd="0" destOrd="2" presId="urn:microsoft.com/office/officeart/2005/8/layout/hList6"/>
    <dgm:cxn modelId="{EE65E686-8852-4148-9116-50CC671776BE}" type="presOf" srcId="{C84332FE-BA2D-4E3A-B596-1F7D570FDBDC}" destId="{64FECA9A-90D8-40C5-9C04-32EF5BF4A107}" srcOrd="0" destOrd="0" presId="urn:microsoft.com/office/officeart/2005/8/layout/hList6"/>
    <dgm:cxn modelId="{542B9995-5998-4C5C-B379-1D415980D7C4}" type="presOf" srcId="{6739F360-3A3D-4D48-9318-6DD1CAAAB06B}" destId="{32E9553A-2CF3-4DEA-AB3F-F65A55D7581E}" srcOrd="0" destOrd="1" presId="urn:microsoft.com/office/officeart/2005/8/layout/hList6"/>
    <dgm:cxn modelId="{6F8514AC-6131-4A35-90AD-D7289116BB05}" srcId="{41D35DD2-60D8-418D-85EC-2DDDB1333EEC}" destId="{6739F360-3A3D-4D48-9318-6DD1CAAAB06B}" srcOrd="0" destOrd="0" parTransId="{0EFD0371-0338-466E-9D6C-1A23492C1D5A}" sibTransId="{4E5F70DF-B890-47C8-8BEA-DC8FC9CF5083}"/>
    <dgm:cxn modelId="{95B80FAF-C2D0-4DDB-A7AC-5497C7950D4A}" type="presOf" srcId="{EE8AF158-0E30-4505-B8A3-A23D841EE20A}" destId="{32C5A92E-6BF7-4147-8D3B-45A0624571ED}" srcOrd="0" destOrd="0" presId="urn:microsoft.com/office/officeart/2005/8/layout/hList6"/>
    <dgm:cxn modelId="{326793B2-D1DB-41A0-9B7A-91690CBD1914}" srcId="{BF372191-0C9C-40E7-8E87-45CA8E3AA4CF}" destId="{60165A43-387F-48C1-9A6D-CDB9DC2B8430}" srcOrd="2" destOrd="0" parTransId="{7B818567-8CD9-4F41-BB00-176963A304E0}" sibTransId="{A20C13DE-89C7-41E8-A4A2-44CE8C7F3A82}"/>
    <dgm:cxn modelId="{FCEA10CF-153D-4DF2-9E7A-CBFE2382D518}" srcId="{BF372191-0C9C-40E7-8E87-45CA8E3AA4CF}" destId="{41D35DD2-60D8-418D-85EC-2DDDB1333EEC}" srcOrd="0" destOrd="0" parTransId="{617E6F74-656E-4031-B0C9-6840FFD898DE}" sibTransId="{F616E22F-A0A4-400D-A2EF-AB771AFFDA0D}"/>
    <dgm:cxn modelId="{76213BD7-296A-436C-A49B-23941C6A30F7}" type="presOf" srcId="{BF372191-0C9C-40E7-8E87-45CA8E3AA4CF}" destId="{27E9E500-62EC-46C2-B7C8-3723367EE8E7}" srcOrd="0" destOrd="0" presId="urn:microsoft.com/office/officeart/2005/8/layout/hList6"/>
    <dgm:cxn modelId="{ED2B1FDF-C923-403B-912F-9EADBAEA238D}" srcId="{41D35DD2-60D8-418D-85EC-2DDDB1333EEC}" destId="{F1327EE5-B19C-44E8-BECC-3DD8D56DEB1B}" srcOrd="1" destOrd="0" parTransId="{BE1CEAA6-FF0C-48B7-A410-4A9AB2DEB41D}" sibTransId="{9D20CA89-5A5B-4A1B-8F03-45934064D1D7}"/>
    <dgm:cxn modelId="{80DD3DE9-85C5-46CF-8081-029E3F2E455A}" type="presOf" srcId="{41D35DD2-60D8-418D-85EC-2DDDB1333EEC}" destId="{32E9553A-2CF3-4DEA-AB3F-F65A55D7581E}" srcOrd="0" destOrd="0" presId="urn:microsoft.com/office/officeart/2005/8/layout/hList6"/>
    <dgm:cxn modelId="{21DBEA06-4A0F-4380-B799-A445590166B9}" type="presParOf" srcId="{27E9E500-62EC-46C2-B7C8-3723367EE8E7}" destId="{32E9553A-2CF3-4DEA-AB3F-F65A55D7581E}" srcOrd="0" destOrd="0" presId="urn:microsoft.com/office/officeart/2005/8/layout/hList6"/>
    <dgm:cxn modelId="{2809CFB1-CB12-4958-A710-357B61F07CCF}" type="presParOf" srcId="{27E9E500-62EC-46C2-B7C8-3723367EE8E7}" destId="{354721F1-31E2-437B-87FF-1DCD623A0331}" srcOrd="1" destOrd="0" presId="urn:microsoft.com/office/officeart/2005/8/layout/hList6"/>
    <dgm:cxn modelId="{D219A034-DBA9-4926-8904-723EA6DCD6FA}" type="presParOf" srcId="{27E9E500-62EC-46C2-B7C8-3723367EE8E7}" destId="{32C5A92E-6BF7-4147-8D3B-45A0624571ED}" srcOrd="2" destOrd="0" presId="urn:microsoft.com/office/officeart/2005/8/layout/hList6"/>
    <dgm:cxn modelId="{440649F8-F7DE-4A05-8721-07A47041511D}" type="presParOf" srcId="{27E9E500-62EC-46C2-B7C8-3723367EE8E7}" destId="{F98F8A01-25FC-4155-B2B1-DB023B1A6F31}" srcOrd="3" destOrd="0" presId="urn:microsoft.com/office/officeart/2005/8/layout/hList6"/>
    <dgm:cxn modelId="{9F49BF33-FF4D-4960-8284-A158ED87A694}" type="presParOf" srcId="{27E9E500-62EC-46C2-B7C8-3723367EE8E7}" destId="{0D7987FC-DBC8-4B03-95AC-7CE716B69BC3}" srcOrd="4" destOrd="0" presId="urn:microsoft.com/office/officeart/2005/8/layout/hList6"/>
    <dgm:cxn modelId="{64DF3763-3B95-4946-BE04-FD418C428C9E}" type="presParOf" srcId="{27E9E500-62EC-46C2-B7C8-3723367EE8E7}" destId="{CAC38D8F-F77B-418F-9A56-E69D8EFBDE3E}" srcOrd="5" destOrd="0" presId="urn:microsoft.com/office/officeart/2005/8/layout/hList6"/>
    <dgm:cxn modelId="{00BDA26C-7818-41DC-8CE8-703463AACF55}" type="presParOf" srcId="{27E9E500-62EC-46C2-B7C8-3723367EE8E7}" destId="{64FECA9A-90D8-40C5-9C04-32EF5BF4A107}" srcOrd="6" destOrd="0" presId="urn:microsoft.com/office/officeart/2005/8/layout/hList6"/>
  </dgm:cxnLst>
  <dgm:bg>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5459E7-1648-4B5F-B729-7BA76862E895}" type="doc">
      <dgm:prSet loTypeId="urn:microsoft.com/office/officeart/2005/8/layout/chevron1" loCatId="process" qsTypeId="urn:microsoft.com/office/officeart/2005/8/quickstyle/simple1#1" qsCatId="simple" csTypeId="urn:microsoft.com/office/officeart/2005/8/colors/accent2_1#1" csCatId="accent2" phldr="1"/>
      <dgm:spPr/>
      <dgm:t>
        <a:bodyPr/>
        <a:lstStyle/>
        <a:p>
          <a:endParaRPr lang="en-GB"/>
        </a:p>
      </dgm:t>
    </dgm:pt>
    <dgm:pt modelId="{544A4693-17A5-41EA-91CA-67F401F99F12}" type="pres">
      <dgm:prSet presAssocID="{D95459E7-1648-4B5F-B729-7BA76862E895}" presName="Name0" presStyleCnt="0">
        <dgm:presLayoutVars>
          <dgm:dir/>
          <dgm:animLvl val="lvl"/>
          <dgm:resizeHandles val="exact"/>
        </dgm:presLayoutVars>
      </dgm:prSet>
      <dgm:spPr/>
    </dgm:pt>
  </dgm:ptLst>
  <dgm:cxnLst>
    <dgm:cxn modelId="{0D1E2C74-C870-4A39-8528-6F98DA4A34A8}" type="presOf" srcId="{D95459E7-1648-4B5F-B729-7BA76862E895}" destId="{544A4693-17A5-41EA-91CA-67F401F99F12}"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5459E7-1648-4B5F-B729-7BA76862E895}" type="doc">
      <dgm:prSet loTypeId="urn:microsoft.com/office/officeart/2005/8/layout/chevron1" loCatId="process" qsTypeId="urn:microsoft.com/office/officeart/2005/8/quickstyle/simple1#3" qsCatId="simple" csTypeId="urn:microsoft.com/office/officeart/2005/8/colors/accent2_1#3" csCatId="accent2" phldr="1"/>
      <dgm:spPr/>
      <dgm:t>
        <a:bodyPr/>
        <a:lstStyle/>
        <a:p>
          <a:endParaRPr lang="en-GB"/>
        </a:p>
      </dgm:t>
    </dgm:pt>
    <dgm:pt modelId="{544A4693-17A5-41EA-91CA-67F401F99F12}" type="pres">
      <dgm:prSet presAssocID="{D95459E7-1648-4B5F-B729-7BA76862E895}" presName="Name0" presStyleCnt="0">
        <dgm:presLayoutVars>
          <dgm:dir/>
          <dgm:animLvl val="lvl"/>
          <dgm:resizeHandles val="exact"/>
        </dgm:presLayoutVars>
      </dgm:prSet>
      <dgm:spPr/>
    </dgm:pt>
  </dgm:ptLst>
  <dgm:cxnLst>
    <dgm:cxn modelId="{0D1E2C74-C870-4A39-8528-6F98DA4A34A8}" type="presOf" srcId="{D95459E7-1648-4B5F-B729-7BA76862E895}" destId="{544A4693-17A5-41EA-91CA-67F401F99F12}"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FEA7D5-4EDE-40DB-985C-A58FA8D28538}" type="doc">
      <dgm:prSet loTypeId="urn:microsoft.com/office/officeart/2008/layout/VerticalCurvedList" loCatId="list" qsTypeId="urn:microsoft.com/office/officeart/2005/8/quickstyle/simple1#6" qsCatId="simple" csTypeId="urn:microsoft.com/office/officeart/2005/8/colors/accent1_2#2" csCatId="accent1" phldr="1"/>
      <dgm:spPr/>
      <dgm:t>
        <a:bodyPr/>
        <a:lstStyle/>
        <a:p>
          <a:endParaRPr lang="en-GB"/>
        </a:p>
      </dgm:t>
    </dgm:pt>
    <dgm:pt modelId="{6B950AFE-B527-48BC-9D65-FDCE46E3781F}">
      <dgm:prSet phldrT="[Text]"/>
      <dgm:spPr/>
      <dgm:t>
        <a:bodyPr/>
        <a:lstStyle/>
        <a:p>
          <a:pPr>
            <a:buFont typeface="Arial" panose="020B0604020202020204" pitchFamily="34" charset="0"/>
            <a:buChar char="•"/>
          </a:pPr>
          <a:r>
            <a:rPr lang="en-GB" b="0" i="0">
              <a:effectLst/>
              <a:latin typeface="inherit"/>
            </a:rPr>
            <a:t>An energy transition at the lowest cost for consumers requires </a:t>
          </a:r>
          <a:r>
            <a:rPr lang="en-GB" b="1" i="0">
              <a:effectLst/>
              <a:latin typeface="inherit"/>
            </a:rPr>
            <a:t>not only massive &amp; timely grid investments but also better use of existing grids</a:t>
          </a:r>
          <a:r>
            <a:rPr lang="en-GB" b="0" i="0">
              <a:effectLst/>
              <a:latin typeface="inherit"/>
            </a:rPr>
            <a:t>. Both operational evolutions (DLR, forecasts, PSTs, etc) and </a:t>
          </a:r>
          <a:r>
            <a:rPr lang="en-GB" b="1" i="0">
              <a:effectLst/>
              <a:latin typeface="inherit"/>
            </a:rPr>
            <a:t>Market design solutions </a:t>
          </a:r>
          <a:r>
            <a:rPr lang="en-GB" b="0" i="0">
              <a:effectLst/>
              <a:latin typeface="inherit"/>
            </a:rPr>
            <a:t>better reflecting physics are key to achieve this. Focus of our paper is the latter. </a:t>
          </a:r>
          <a:endParaRPr lang="en-GB"/>
        </a:p>
      </dgm:t>
    </dgm:pt>
    <dgm:pt modelId="{9BAC16C7-906B-4C3B-86F1-D94041272254}" type="parTrans" cxnId="{25FDEE0C-BF36-43FC-A80F-F4E9758E372D}">
      <dgm:prSet/>
      <dgm:spPr/>
      <dgm:t>
        <a:bodyPr/>
        <a:lstStyle/>
        <a:p>
          <a:endParaRPr lang="en-GB"/>
        </a:p>
      </dgm:t>
    </dgm:pt>
    <dgm:pt modelId="{35A4F317-AF26-403D-9606-9F00018E2F47}" type="sibTrans" cxnId="{25FDEE0C-BF36-43FC-A80F-F4E9758E372D}">
      <dgm:prSet/>
      <dgm:spPr/>
      <dgm:t>
        <a:bodyPr/>
        <a:lstStyle/>
        <a:p>
          <a:endParaRPr lang="en-GB"/>
        </a:p>
      </dgm:t>
    </dgm:pt>
    <dgm:pt modelId="{FA9EF193-AFAA-4C15-8329-702B8FBC1226}">
      <dgm:prSet/>
      <dgm:spPr/>
      <dgm:t>
        <a:bodyPr/>
        <a:lstStyle/>
        <a:p>
          <a:r>
            <a:rPr lang="en-GB" b="0" i="0">
              <a:effectLst/>
              <a:latin typeface="inherit"/>
            </a:rPr>
            <a:t>Different solutions exist: spatial granularity, locational siting incentives, preventive measures, Capacity Mechanism tools. As general principle, either the market design (and market participants) helps minimising or addressing congestions, or TSOs will need more tools (or preventive measures) for congestion management. </a:t>
          </a:r>
          <a:endParaRPr lang="en-GB" b="0" i="0">
            <a:effectLst/>
            <a:latin typeface="Aptos" panose="020B0004020202020204" pitchFamily="34" charset="0"/>
          </a:endParaRPr>
        </a:p>
      </dgm:t>
    </dgm:pt>
    <dgm:pt modelId="{49224AA5-0499-4FE2-842D-66448B6D2C1F}" type="parTrans" cxnId="{02E8C140-5E75-48A3-A084-B30EDF9F8163}">
      <dgm:prSet/>
      <dgm:spPr/>
      <dgm:t>
        <a:bodyPr/>
        <a:lstStyle/>
        <a:p>
          <a:endParaRPr lang="en-GB"/>
        </a:p>
      </dgm:t>
    </dgm:pt>
    <dgm:pt modelId="{49FC302C-3D3C-42E8-B259-D99ED0CA2EDF}" type="sibTrans" cxnId="{02E8C140-5E75-48A3-A084-B30EDF9F8163}">
      <dgm:prSet/>
      <dgm:spPr/>
      <dgm:t>
        <a:bodyPr/>
        <a:lstStyle/>
        <a:p>
          <a:endParaRPr lang="en-GB"/>
        </a:p>
      </dgm:t>
    </dgm:pt>
    <dgm:pt modelId="{32F72027-3A1E-49B5-9A24-AF5A377C007A}">
      <dgm:prSet/>
      <dgm:spPr/>
      <dgm:t>
        <a:bodyPr/>
        <a:lstStyle/>
        <a:p>
          <a:r>
            <a:rPr lang="en-GB" b="1" i="0">
              <a:effectLst/>
              <a:latin typeface="inherit"/>
            </a:rPr>
            <a:t>No one-size fits all</a:t>
          </a:r>
          <a:r>
            <a:rPr lang="en-GB" b="0" i="0">
              <a:effectLst/>
              <a:latin typeface="inherit"/>
            </a:rPr>
            <a:t>, as countries have different grid topologies/generation mix/demand and measures have different trade-offs which policy makers should be allowed to choose [as they may favour certain national policy objectives or group of stakeholders over others]</a:t>
          </a:r>
          <a:endParaRPr lang="en-GB" b="0" i="0">
            <a:effectLst/>
            <a:latin typeface="Aptos" panose="020B0004020202020204" pitchFamily="34" charset="0"/>
          </a:endParaRPr>
        </a:p>
      </dgm:t>
    </dgm:pt>
    <dgm:pt modelId="{C8E7B341-E934-4D82-9B74-A2F2BA05A5C0}" type="parTrans" cxnId="{AA91FD24-CF33-4EAA-ACFF-F0B1BF4C24D6}">
      <dgm:prSet/>
      <dgm:spPr/>
      <dgm:t>
        <a:bodyPr/>
        <a:lstStyle/>
        <a:p>
          <a:endParaRPr lang="en-GB"/>
        </a:p>
      </dgm:t>
    </dgm:pt>
    <dgm:pt modelId="{078E9B8F-75CC-4EF3-953A-C5E75F53E670}" type="sibTrans" cxnId="{AA91FD24-CF33-4EAA-ACFF-F0B1BF4C24D6}">
      <dgm:prSet/>
      <dgm:spPr/>
      <dgm:t>
        <a:bodyPr/>
        <a:lstStyle/>
        <a:p>
          <a:endParaRPr lang="en-GB"/>
        </a:p>
      </dgm:t>
    </dgm:pt>
    <dgm:pt modelId="{92A27EA2-A268-4339-9DDB-812597FBABCB}">
      <dgm:prSet/>
      <dgm:spPr/>
      <dgm:t>
        <a:bodyPr/>
        <a:lstStyle/>
        <a:p>
          <a:r>
            <a:rPr lang="en-GB" b="0" i="0">
              <a:effectLst/>
              <a:latin typeface="inherit"/>
            </a:rPr>
            <a:t>However, it's essential to identify </a:t>
          </a:r>
          <a:r>
            <a:rPr lang="en-GB" b="1" i="0">
              <a:effectLst/>
              <a:latin typeface="inherit"/>
            </a:rPr>
            <a:t>coherent policy pathways combining solutions </a:t>
          </a:r>
          <a:r>
            <a:rPr lang="en-GB" b="0" i="0">
              <a:effectLst/>
              <a:latin typeface="inherit"/>
            </a:rPr>
            <a:t>that can work efficiently together, while also preserving overall </a:t>
          </a:r>
          <a:r>
            <a:rPr lang="en-GB" b="1" i="0">
              <a:effectLst/>
              <a:latin typeface="inherit"/>
            </a:rPr>
            <a:t>IEM efficiency</a:t>
          </a:r>
          <a:r>
            <a:rPr lang="en-GB" b="0" i="0">
              <a:effectLst/>
              <a:latin typeface="inherit"/>
            </a:rPr>
            <a:t>. </a:t>
          </a:r>
          <a:endParaRPr lang="en-GB" b="0" i="0">
            <a:effectLst/>
            <a:latin typeface="Aptos" panose="020B0004020202020204" pitchFamily="34" charset="0"/>
          </a:endParaRPr>
        </a:p>
      </dgm:t>
    </dgm:pt>
    <dgm:pt modelId="{809DC935-817A-4CF9-8C5B-7F47A1C8268E}" type="parTrans" cxnId="{14997124-17D7-4538-BE1C-3CE6EEC5E8A3}">
      <dgm:prSet/>
      <dgm:spPr/>
      <dgm:t>
        <a:bodyPr/>
        <a:lstStyle/>
        <a:p>
          <a:endParaRPr lang="en-GB"/>
        </a:p>
      </dgm:t>
    </dgm:pt>
    <dgm:pt modelId="{9C85E0AF-022B-4DB8-A850-BBACC48CDD3C}" type="sibTrans" cxnId="{14997124-17D7-4538-BE1C-3CE6EEC5E8A3}">
      <dgm:prSet/>
      <dgm:spPr/>
      <dgm:t>
        <a:bodyPr/>
        <a:lstStyle/>
        <a:p>
          <a:endParaRPr lang="en-GB"/>
        </a:p>
      </dgm:t>
    </dgm:pt>
    <dgm:pt modelId="{ABD728E7-C322-4D90-82E5-FCE664AF0615}">
      <dgm:prSet/>
      <dgm:spPr/>
      <dgm:t>
        <a:bodyPr/>
        <a:lstStyle/>
        <a:p>
          <a:r>
            <a:rPr lang="en-GB" b="0" i="0">
              <a:effectLst/>
              <a:latin typeface="inherit"/>
            </a:rPr>
            <a:t>Many of the measures identified can be already implemented at national level, while others may require legislative adjustments [e.g. 70%]</a:t>
          </a:r>
          <a:endParaRPr lang="en-GB" b="0" i="0">
            <a:effectLst/>
            <a:latin typeface="Aptos" panose="020B0004020202020204" pitchFamily="34" charset="0"/>
          </a:endParaRPr>
        </a:p>
      </dgm:t>
    </dgm:pt>
    <dgm:pt modelId="{46BD930B-BF8B-4D14-9016-7946AFB72C35}" type="parTrans" cxnId="{EC13449A-5C46-45E7-92F4-D48D474C0123}">
      <dgm:prSet/>
      <dgm:spPr/>
      <dgm:t>
        <a:bodyPr/>
        <a:lstStyle/>
        <a:p>
          <a:endParaRPr lang="en-GB"/>
        </a:p>
      </dgm:t>
    </dgm:pt>
    <dgm:pt modelId="{738BDA4F-3B98-4277-82E3-F876E6592CA3}" type="sibTrans" cxnId="{EC13449A-5C46-45E7-92F4-D48D474C0123}">
      <dgm:prSet/>
      <dgm:spPr/>
      <dgm:t>
        <a:bodyPr/>
        <a:lstStyle/>
        <a:p>
          <a:endParaRPr lang="en-GB"/>
        </a:p>
      </dgm:t>
    </dgm:pt>
    <dgm:pt modelId="{3F508754-BDBB-435F-ABD3-07D0F00A8839}" type="pres">
      <dgm:prSet presAssocID="{CAFEA7D5-4EDE-40DB-985C-A58FA8D28538}" presName="Name0" presStyleCnt="0">
        <dgm:presLayoutVars>
          <dgm:chMax val="7"/>
          <dgm:chPref val="7"/>
          <dgm:dir/>
        </dgm:presLayoutVars>
      </dgm:prSet>
      <dgm:spPr/>
    </dgm:pt>
    <dgm:pt modelId="{6678535B-4634-4654-B5EE-5AF460C0405D}" type="pres">
      <dgm:prSet presAssocID="{CAFEA7D5-4EDE-40DB-985C-A58FA8D28538}" presName="Name1" presStyleCnt="0"/>
      <dgm:spPr/>
    </dgm:pt>
    <dgm:pt modelId="{204DAD75-EDD3-4911-835B-2584A9D5A47D}" type="pres">
      <dgm:prSet presAssocID="{CAFEA7D5-4EDE-40DB-985C-A58FA8D28538}" presName="cycle" presStyleCnt="0"/>
      <dgm:spPr/>
    </dgm:pt>
    <dgm:pt modelId="{865E9072-5CD0-4E81-A0D1-A2E785F08B63}" type="pres">
      <dgm:prSet presAssocID="{CAFEA7D5-4EDE-40DB-985C-A58FA8D28538}" presName="srcNode" presStyleLbl="node1" presStyleIdx="0" presStyleCnt="5"/>
      <dgm:spPr/>
    </dgm:pt>
    <dgm:pt modelId="{3FD1A943-4FEF-4C97-A521-54256888D6F5}" type="pres">
      <dgm:prSet presAssocID="{CAFEA7D5-4EDE-40DB-985C-A58FA8D28538}" presName="conn" presStyleLbl="parChTrans1D2" presStyleIdx="0" presStyleCnt="1"/>
      <dgm:spPr/>
    </dgm:pt>
    <dgm:pt modelId="{FF7B88FF-C3DB-4C44-9EF8-5EE5B068C496}" type="pres">
      <dgm:prSet presAssocID="{CAFEA7D5-4EDE-40DB-985C-A58FA8D28538}" presName="extraNode" presStyleLbl="node1" presStyleIdx="0" presStyleCnt="5"/>
      <dgm:spPr/>
    </dgm:pt>
    <dgm:pt modelId="{DE545004-CFE3-45D8-AA59-716B5DE3E6D1}" type="pres">
      <dgm:prSet presAssocID="{CAFEA7D5-4EDE-40DB-985C-A58FA8D28538}" presName="dstNode" presStyleLbl="node1" presStyleIdx="0" presStyleCnt="5"/>
      <dgm:spPr/>
    </dgm:pt>
    <dgm:pt modelId="{9E04BABF-F58F-427C-ADD1-24B057DFFAF3}" type="pres">
      <dgm:prSet presAssocID="{6B950AFE-B527-48BC-9D65-FDCE46E3781F}" presName="text_1" presStyleLbl="node1" presStyleIdx="0" presStyleCnt="5">
        <dgm:presLayoutVars>
          <dgm:bulletEnabled val="1"/>
        </dgm:presLayoutVars>
      </dgm:prSet>
      <dgm:spPr/>
    </dgm:pt>
    <dgm:pt modelId="{6ADF119D-072A-47FD-A795-6D666D6DC5EB}" type="pres">
      <dgm:prSet presAssocID="{6B950AFE-B527-48BC-9D65-FDCE46E3781F}" presName="accent_1" presStyleCnt="0"/>
      <dgm:spPr/>
    </dgm:pt>
    <dgm:pt modelId="{08125624-5A5C-47A7-91B5-629454E33056}" type="pres">
      <dgm:prSet presAssocID="{6B950AFE-B527-48BC-9D65-FDCE46E3781F}" presName="accentRepeatNode" presStyleLbl="solidFgAcc1" presStyleIdx="0" presStyleCnt="5"/>
      <dgm:spPr/>
    </dgm:pt>
    <dgm:pt modelId="{9CEFF441-DB9F-4E53-9C45-BA24EF8A0614}" type="pres">
      <dgm:prSet presAssocID="{FA9EF193-AFAA-4C15-8329-702B8FBC1226}" presName="text_2" presStyleLbl="node1" presStyleIdx="1" presStyleCnt="5">
        <dgm:presLayoutVars>
          <dgm:bulletEnabled val="1"/>
        </dgm:presLayoutVars>
      </dgm:prSet>
      <dgm:spPr/>
    </dgm:pt>
    <dgm:pt modelId="{103FEB55-044F-4708-BF1F-EC4AEEF2C470}" type="pres">
      <dgm:prSet presAssocID="{FA9EF193-AFAA-4C15-8329-702B8FBC1226}" presName="accent_2" presStyleCnt="0"/>
      <dgm:spPr/>
    </dgm:pt>
    <dgm:pt modelId="{6FC02B08-3968-4ED3-BE6A-468C01853C69}" type="pres">
      <dgm:prSet presAssocID="{FA9EF193-AFAA-4C15-8329-702B8FBC1226}" presName="accentRepeatNode" presStyleLbl="solidFgAcc1" presStyleIdx="1" presStyleCnt="5"/>
      <dgm:spPr/>
    </dgm:pt>
    <dgm:pt modelId="{3BE8333C-6E0B-42F5-8E79-F962366F6A08}" type="pres">
      <dgm:prSet presAssocID="{32F72027-3A1E-49B5-9A24-AF5A377C007A}" presName="text_3" presStyleLbl="node1" presStyleIdx="2" presStyleCnt="5">
        <dgm:presLayoutVars>
          <dgm:bulletEnabled val="1"/>
        </dgm:presLayoutVars>
      </dgm:prSet>
      <dgm:spPr/>
    </dgm:pt>
    <dgm:pt modelId="{A1734D0C-F817-4CDE-9E50-70BB77E0641B}" type="pres">
      <dgm:prSet presAssocID="{32F72027-3A1E-49B5-9A24-AF5A377C007A}" presName="accent_3" presStyleCnt="0"/>
      <dgm:spPr/>
    </dgm:pt>
    <dgm:pt modelId="{546510F5-4077-46DC-A7AA-3DC022853FB0}" type="pres">
      <dgm:prSet presAssocID="{32F72027-3A1E-49B5-9A24-AF5A377C007A}" presName="accentRepeatNode" presStyleLbl="solidFgAcc1" presStyleIdx="2" presStyleCnt="5"/>
      <dgm:spPr/>
    </dgm:pt>
    <dgm:pt modelId="{696B2279-84D9-4F20-B13A-2CCB351DC70C}" type="pres">
      <dgm:prSet presAssocID="{92A27EA2-A268-4339-9DDB-812597FBABCB}" presName="text_4" presStyleLbl="node1" presStyleIdx="3" presStyleCnt="5">
        <dgm:presLayoutVars>
          <dgm:bulletEnabled val="1"/>
        </dgm:presLayoutVars>
      </dgm:prSet>
      <dgm:spPr/>
    </dgm:pt>
    <dgm:pt modelId="{CCB0FC39-A3A8-45C7-8754-FA947C22EB50}" type="pres">
      <dgm:prSet presAssocID="{92A27EA2-A268-4339-9DDB-812597FBABCB}" presName="accent_4" presStyleCnt="0"/>
      <dgm:spPr/>
    </dgm:pt>
    <dgm:pt modelId="{8D913D11-74C8-490B-B2DC-5032994EABD8}" type="pres">
      <dgm:prSet presAssocID="{92A27EA2-A268-4339-9DDB-812597FBABCB}" presName="accentRepeatNode" presStyleLbl="solidFgAcc1" presStyleIdx="3" presStyleCnt="5"/>
      <dgm:spPr/>
    </dgm:pt>
    <dgm:pt modelId="{84154C3A-6812-4C85-90A8-786EF921B2E9}" type="pres">
      <dgm:prSet presAssocID="{ABD728E7-C322-4D90-82E5-FCE664AF0615}" presName="text_5" presStyleLbl="node1" presStyleIdx="4" presStyleCnt="5">
        <dgm:presLayoutVars>
          <dgm:bulletEnabled val="1"/>
        </dgm:presLayoutVars>
      </dgm:prSet>
      <dgm:spPr/>
    </dgm:pt>
    <dgm:pt modelId="{7E44B8DC-8DC3-4A40-8F95-56AC070B2C2F}" type="pres">
      <dgm:prSet presAssocID="{ABD728E7-C322-4D90-82E5-FCE664AF0615}" presName="accent_5" presStyleCnt="0"/>
      <dgm:spPr/>
    </dgm:pt>
    <dgm:pt modelId="{2BC11D3E-3143-4F9E-96FB-5763779C4AA0}" type="pres">
      <dgm:prSet presAssocID="{ABD728E7-C322-4D90-82E5-FCE664AF0615}" presName="accentRepeatNode" presStyleLbl="solidFgAcc1" presStyleIdx="4" presStyleCnt="5"/>
      <dgm:spPr/>
    </dgm:pt>
  </dgm:ptLst>
  <dgm:cxnLst>
    <dgm:cxn modelId="{25FDEE0C-BF36-43FC-A80F-F4E9758E372D}" srcId="{CAFEA7D5-4EDE-40DB-985C-A58FA8D28538}" destId="{6B950AFE-B527-48BC-9D65-FDCE46E3781F}" srcOrd="0" destOrd="0" parTransId="{9BAC16C7-906B-4C3B-86F1-D94041272254}" sibTransId="{35A4F317-AF26-403D-9606-9F00018E2F47}"/>
    <dgm:cxn modelId="{2CD4561C-1BCB-4B91-A89F-6840F5A4D050}" type="presOf" srcId="{ABD728E7-C322-4D90-82E5-FCE664AF0615}" destId="{84154C3A-6812-4C85-90A8-786EF921B2E9}" srcOrd="0" destOrd="0" presId="urn:microsoft.com/office/officeart/2008/layout/VerticalCurvedList"/>
    <dgm:cxn modelId="{14997124-17D7-4538-BE1C-3CE6EEC5E8A3}" srcId="{CAFEA7D5-4EDE-40DB-985C-A58FA8D28538}" destId="{92A27EA2-A268-4339-9DDB-812597FBABCB}" srcOrd="3" destOrd="0" parTransId="{809DC935-817A-4CF9-8C5B-7F47A1C8268E}" sibTransId="{9C85E0AF-022B-4DB8-A850-BBACC48CDD3C}"/>
    <dgm:cxn modelId="{AA91FD24-CF33-4EAA-ACFF-F0B1BF4C24D6}" srcId="{CAFEA7D5-4EDE-40DB-985C-A58FA8D28538}" destId="{32F72027-3A1E-49B5-9A24-AF5A377C007A}" srcOrd="2" destOrd="0" parTransId="{C8E7B341-E934-4D82-9B74-A2F2BA05A5C0}" sibTransId="{078E9B8F-75CC-4EF3-953A-C5E75F53E670}"/>
    <dgm:cxn modelId="{ECECDE31-3CB6-452D-9E00-20B595CA1F83}" type="presOf" srcId="{CAFEA7D5-4EDE-40DB-985C-A58FA8D28538}" destId="{3F508754-BDBB-435F-ABD3-07D0F00A8839}" srcOrd="0" destOrd="0" presId="urn:microsoft.com/office/officeart/2008/layout/VerticalCurvedList"/>
    <dgm:cxn modelId="{02E8C140-5E75-48A3-A084-B30EDF9F8163}" srcId="{CAFEA7D5-4EDE-40DB-985C-A58FA8D28538}" destId="{FA9EF193-AFAA-4C15-8329-702B8FBC1226}" srcOrd="1" destOrd="0" parTransId="{49224AA5-0499-4FE2-842D-66448B6D2C1F}" sibTransId="{49FC302C-3D3C-42E8-B259-D99ED0CA2EDF}"/>
    <dgm:cxn modelId="{7D040565-E94A-44F3-9EFF-13FE67F768F9}" type="presOf" srcId="{35A4F317-AF26-403D-9606-9F00018E2F47}" destId="{3FD1A943-4FEF-4C97-A521-54256888D6F5}" srcOrd="0" destOrd="0" presId="urn:microsoft.com/office/officeart/2008/layout/VerticalCurvedList"/>
    <dgm:cxn modelId="{520CAC69-C329-4C2A-A359-BFCC07B0B4CB}" type="presOf" srcId="{FA9EF193-AFAA-4C15-8329-702B8FBC1226}" destId="{9CEFF441-DB9F-4E53-9C45-BA24EF8A0614}" srcOrd="0" destOrd="0" presId="urn:microsoft.com/office/officeart/2008/layout/VerticalCurvedList"/>
    <dgm:cxn modelId="{EC13449A-5C46-45E7-92F4-D48D474C0123}" srcId="{CAFEA7D5-4EDE-40DB-985C-A58FA8D28538}" destId="{ABD728E7-C322-4D90-82E5-FCE664AF0615}" srcOrd="4" destOrd="0" parTransId="{46BD930B-BF8B-4D14-9016-7946AFB72C35}" sibTransId="{738BDA4F-3B98-4277-82E3-F876E6592CA3}"/>
    <dgm:cxn modelId="{4D80A4A8-CFE0-4239-AF07-27BC5D26BECB}" type="presOf" srcId="{32F72027-3A1E-49B5-9A24-AF5A377C007A}" destId="{3BE8333C-6E0B-42F5-8E79-F962366F6A08}" srcOrd="0" destOrd="0" presId="urn:microsoft.com/office/officeart/2008/layout/VerticalCurvedList"/>
    <dgm:cxn modelId="{FBD56ED9-86B8-4166-B8ED-43FF5123C582}" type="presOf" srcId="{92A27EA2-A268-4339-9DDB-812597FBABCB}" destId="{696B2279-84D9-4F20-B13A-2CCB351DC70C}" srcOrd="0" destOrd="0" presId="urn:microsoft.com/office/officeart/2008/layout/VerticalCurvedList"/>
    <dgm:cxn modelId="{A7F470EB-C11B-4E43-8AD5-C080391180C7}" type="presOf" srcId="{6B950AFE-B527-48BC-9D65-FDCE46E3781F}" destId="{9E04BABF-F58F-427C-ADD1-24B057DFFAF3}" srcOrd="0" destOrd="0" presId="urn:microsoft.com/office/officeart/2008/layout/VerticalCurvedList"/>
    <dgm:cxn modelId="{B04C80FB-69AB-4D20-B161-459AF93AD7D6}" type="presParOf" srcId="{3F508754-BDBB-435F-ABD3-07D0F00A8839}" destId="{6678535B-4634-4654-B5EE-5AF460C0405D}" srcOrd="0" destOrd="0" presId="urn:microsoft.com/office/officeart/2008/layout/VerticalCurvedList"/>
    <dgm:cxn modelId="{F56A7CB3-7F76-4ACC-A5D8-618E446095CF}" type="presParOf" srcId="{6678535B-4634-4654-B5EE-5AF460C0405D}" destId="{204DAD75-EDD3-4911-835B-2584A9D5A47D}" srcOrd="0" destOrd="0" presId="urn:microsoft.com/office/officeart/2008/layout/VerticalCurvedList"/>
    <dgm:cxn modelId="{90306310-8827-41CF-AFFC-91F5B721E443}" type="presParOf" srcId="{204DAD75-EDD3-4911-835B-2584A9D5A47D}" destId="{865E9072-5CD0-4E81-A0D1-A2E785F08B63}" srcOrd="0" destOrd="0" presId="urn:microsoft.com/office/officeart/2008/layout/VerticalCurvedList"/>
    <dgm:cxn modelId="{68B46DB7-49EE-44F7-B292-C9000339793D}" type="presParOf" srcId="{204DAD75-EDD3-4911-835B-2584A9D5A47D}" destId="{3FD1A943-4FEF-4C97-A521-54256888D6F5}" srcOrd="1" destOrd="0" presId="urn:microsoft.com/office/officeart/2008/layout/VerticalCurvedList"/>
    <dgm:cxn modelId="{4F75D540-E341-43B6-9E0E-F0FBAAB7B409}" type="presParOf" srcId="{204DAD75-EDD3-4911-835B-2584A9D5A47D}" destId="{FF7B88FF-C3DB-4C44-9EF8-5EE5B068C496}" srcOrd="2" destOrd="0" presId="urn:microsoft.com/office/officeart/2008/layout/VerticalCurvedList"/>
    <dgm:cxn modelId="{4A44FE66-4AEE-4472-86BA-2D3EC877BC5F}" type="presParOf" srcId="{204DAD75-EDD3-4911-835B-2584A9D5A47D}" destId="{DE545004-CFE3-45D8-AA59-716B5DE3E6D1}" srcOrd="3" destOrd="0" presId="urn:microsoft.com/office/officeart/2008/layout/VerticalCurvedList"/>
    <dgm:cxn modelId="{0060FD6C-48C8-415B-86A0-3FB53663CD8A}" type="presParOf" srcId="{6678535B-4634-4654-B5EE-5AF460C0405D}" destId="{9E04BABF-F58F-427C-ADD1-24B057DFFAF3}" srcOrd="1" destOrd="0" presId="urn:microsoft.com/office/officeart/2008/layout/VerticalCurvedList"/>
    <dgm:cxn modelId="{33126649-2523-4A7F-A0C9-7394DA8D304C}" type="presParOf" srcId="{6678535B-4634-4654-B5EE-5AF460C0405D}" destId="{6ADF119D-072A-47FD-A795-6D666D6DC5EB}" srcOrd="2" destOrd="0" presId="urn:microsoft.com/office/officeart/2008/layout/VerticalCurvedList"/>
    <dgm:cxn modelId="{6C26B9A8-4538-4A3E-9FD5-DBC1C2BF212D}" type="presParOf" srcId="{6ADF119D-072A-47FD-A795-6D666D6DC5EB}" destId="{08125624-5A5C-47A7-91B5-629454E33056}" srcOrd="0" destOrd="0" presId="urn:microsoft.com/office/officeart/2008/layout/VerticalCurvedList"/>
    <dgm:cxn modelId="{A8DB233E-E65E-4A0C-B3F0-FB4522DD34F8}" type="presParOf" srcId="{6678535B-4634-4654-B5EE-5AF460C0405D}" destId="{9CEFF441-DB9F-4E53-9C45-BA24EF8A0614}" srcOrd="3" destOrd="0" presId="urn:microsoft.com/office/officeart/2008/layout/VerticalCurvedList"/>
    <dgm:cxn modelId="{8B826EC0-4C20-481E-8E14-47A96801B308}" type="presParOf" srcId="{6678535B-4634-4654-B5EE-5AF460C0405D}" destId="{103FEB55-044F-4708-BF1F-EC4AEEF2C470}" srcOrd="4" destOrd="0" presId="urn:microsoft.com/office/officeart/2008/layout/VerticalCurvedList"/>
    <dgm:cxn modelId="{4DFB8EAC-1556-46E3-9530-D276C303D040}" type="presParOf" srcId="{103FEB55-044F-4708-BF1F-EC4AEEF2C470}" destId="{6FC02B08-3968-4ED3-BE6A-468C01853C69}" srcOrd="0" destOrd="0" presId="urn:microsoft.com/office/officeart/2008/layout/VerticalCurvedList"/>
    <dgm:cxn modelId="{7F512592-9006-4B76-A5F5-6BAAC99CD25D}" type="presParOf" srcId="{6678535B-4634-4654-B5EE-5AF460C0405D}" destId="{3BE8333C-6E0B-42F5-8E79-F962366F6A08}" srcOrd="5" destOrd="0" presId="urn:microsoft.com/office/officeart/2008/layout/VerticalCurvedList"/>
    <dgm:cxn modelId="{645D77D5-F3FC-403A-96C5-F380142B92CC}" type="presParOf" srcId="{6678535B-4634-4654-B5EE-5AF460C0405D}" destId="{A1734D0C-F817-4CDE-9E50-70BB77E0641B}" srcOrd="6" destOrd="0" presId="urn:microsoft.com/office/officeart/2008/layout/VerticalCurvedList"/>
    <dgm:cxn modelId="{DD3DA880-45B9-4109-BDC3-C78626AFD689}" type="presParOf" srcId="{A1734D0C-F817-4CDE-9E50-70BB77E0641B}" destId="{546510F5-4077-46DC-A7AA-3DC022853FB0}" srcOrd="0" destOrd="0" presId="urn:microsoft.com/office/officeart/2008/layout/VerticalCurvedList"/>
    <dgm:cxn modelId="{301B7F9C-4EE8-434C-B3E5-93797DBC1304}" type="presParOf" srcId="{6678535B-4634-4654-B5EE-5AF460C0405D}" destId="{696B2279-84D9-4F20-B13A-2CCB351DC70C}" srcOrd="7" destOrd="0" presId="urn:microsoft.com/office/officeart/2008/layout/VerticalCurvedList"/>
    <dgm:cxn modelId="{61EE3BA9-CE22-4150-AB54-EE2D9A9D6C0C}" type="presParOf" srcId="{6678535B-4634-4654-B5EE-5AF460C0405D}" destId="{CCB0FC39-A3A8-45C7-8754-FA947C22EB50}" srcOrd="8" destOrd="0" presId="urn:microsoft.com/office/officeart/2008/layout/VerticalCurvedList"/>
    <dgm:cxn modelId="{653E5773-5B86-45E0-B70D-00B6206A4A7B}" type="presParOf" srcId="{CCB0FC39-A3A8-45C7-8754-FA947C22EB50}" destId="{8D913D11-74C8-490B-B2DC-5032994EABD8}" srcOrd="0" destOrd="0" presId="urn:microsoft.com/office/officeart/2008/layout/VerticalCurvedList"/>
    <dgm:cxn modelId="{2A954220-B348-4710-BE7B-B13E11194EC1}" type="presParOf" srcId="{6678535B-4634-4654-B5EE-5AF460C0405D}" destId="{84154C3A-6812-4C85-90A8-786EF921B2E9}" srcOrd="9" destOrd="0" presId="urn:microsoft.com/office/officeart/2008/layout/VerticalCurvedList"/>
    <dgm:cxn modelId="{5C780F33-734C-4A55-B090-0DBFCD13496B}" type="presParOf" srcId="{6678535B-4634-4654-B5EE-5AF460C0405D}" destId="{7E44B8DC-8DC3-4A40-8F95-56AC070B2C2F}" srcOrd="10" destOrd="0" presId="urn:microsoft.com/office/officeart/2008/layout/VerticalCurvedList"/>
    <dgm:cxn modelId="{3A268A55-B4CA-4348-923F-ED239ED34545}" type="presParOf" srcId="{7E44B8DC-8DC3-4A40-8F95-56AC070B2C2F}" destId="{2BC11D3E-3143-4F9E-96FB-5763779C4AA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9553A-2CF3-4DEA-AB3F-F65A55D7581E}">
      <dsp:nvSpPr>
        <dsp:cNvPr id="0" name=""/>
        <dsp:cNvSpPr/>
      </dsp:nvSpPr>
      <dsp:spPr>
        <a:xfrm rot="16200000">
          <a:off x="-88930" y="95294"/>
          <a:ext cx="3059856" cy="2869266"/>
        </a:xfrm>
        <a:prstGeom prst="flowChartManualOperation">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1</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en-US" sz="1800" kern="1200">
              <a:latin typeface="Calibri" panose="020F0502020204030204" pitchFamily="34" charset="0"/>
              <a:cs typeface="Calibri" panose="020F0502020204030204" pitchFamily="34" charset="0"/>
            </a:rPr>
            <a:t>Bullet 1</a:t>
          </a:r>
          <a:endParaRPr lang="de-DE" sz="180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de-DE" sz="1800" kern="1200">
              <a:latin typeface="Calibri" panose="020F0502020204030204" pitchFamily="34" charset="0"/>
              <a:cs typeface="Calibri" panose="020F0502020204030204" pitchFamily="34" charset="0"/>
            </a:rPr>
            <a:t>Bullet 2</a:t>
          </a:r>
        </a:p>
      </dsp:txBody>
      <dsp:txXfrm rot="5400000">
        <a:off x="6365" y="611970"/>
        <a:ext cx="2869266" cy="1835914"/>
      </dsp:txXfrm>
    </dsp:sp>
    <dsp:sp modelId="{32C5A92E-6BF7-4147-8D3B-45A0624571ED}">
      <dsp:nvSpPr>
        <dsp:cNvPr id="0" name=""/>
        <dsp:cNvSpPr/>
      </dsp:nvSpPr>
      <dsp:spPr>
        <a:xfrm rot="16200000">
          <a:off x="2779300" y="95294"/>
          <a:ext cx="3059856" cy="2869266"/>
        </a:xfrm>
        <a:prstGeom prst="flowChartManualOperation">
          <a:avLst/>
        </a:prstGeom>
        <a:solidFill>
          <a:schemeClr val="accent1">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2874595" y="611970"/>
        <a:ext cx="2869266" cy="1835914"/>
      </dsp:txXfrm>
    </dsp:sp>
    <dsp:sp modelId="{0D7987FC-DBC8-4B03-95AC-7CE716B69BC3}">
      <dsp:nvSpPr>
        <dsp:cNvPr id="0" name=""/>
        <dsp:cNvSpPr/>
      </dsp:nvSpPr>
      <dsp:spPr>
        <a:xfrm rot="16200000">
          <a:off x="5647663" y="95294"/>
          <a:ext cx="3059856" cy="2869266"/>
        </a:xfrm>
        <a:prstGeom prst="flowChartManualOperation">
          <a:avLst/>
        </a:prstGeom>
        <a:solidFill>
          <a:schemeClr val="accent1">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ctr" defTabSz="800100">
            <a:lnSpc>
              <a:spcPct val="90000"/>
            </a:lnSpc>
            <a:spcBef>
              <a:spcPct val="0"/>
            </a:spcBef>
            <a:spcAft>
              <a:spcPct val="35000"/>
            </a:spcAft>
            <a:buNone/>
          </a:pPr>
          <a:endParaRPr lang="de-DE" sz="180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5742958" y="611970"/>
        <a:ext cx="2869266" cy="1835914"/>
      </dsp:txXfrm>
    </dsp:sp>
    <dsp:sp modelId="{64FECA9A-90D8-40C5-9C04-32EF5BF4A107}">
      <dsp:nvSpPr>
        <dsp:cNvPr id="0" name=""/>
        <dsp:cNvSpPr/>
      </dsp:nvSpPr>
      <dsp:spPr>
        <a:xfrm rot="16200000">
          <a:off x="8515124" y="95294"/>
          <a:ext cx="3059856" cy="2869266"/>
        </a:xfrm>
        <a:prstGeom prst="flowChartManualOperation">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sp:txBody>
      <dsp:txXfrm rot="5400000">
        <a:off x="8610419" y="611970"/>
        <a:ext cx="2869266" cy="18359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9553A-2CF3-4DEA-AB3F-F65A55D7581E}">
      <dsp:nvSpPr>
        <dsp:cNvPr id="0" name=""/>
        <dsp:cNvSpPr/>
      </dsp:nvSpPr>
      <dsp:spPr>
        <a:xfrm rot="16200000">
          <a:off x="-88930" y="95294"/>
          <a:ext cx="3059856" cy="2869266"/>
        </a:xfrm>
        <a:prstGeom prst="flowChartManualOperation">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1</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en-US" sz="1800" kern="1200">
              <a:latin typeface="Calibri" panose="020F0502020204030204" pitchFamily="34" charset="0"/>
              <a:cs typeface="Calibri" panose="020F0502020204030204" pitchFamily="34" charset="0"/>
            </a:rPr>
            <a:t>Bullet 1</a:t>
          </a:r>
          <a:endParaRPr lang="de-DE" sz="180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de-DE" sz="1800" kern="1200">
              <a:latin typeface="Calibri" panose="020F0502020204030204" pitchFamily="34" charset="0"/>
              <a:cs typeface="Calibri" panose="020F0502020204030204" pitchFamily="34" charset="0"/>
            </a:rPr>
            <a:t>Bullet 2</a:t>
          </a:r>
        </a:p>
      </dsp:txBody>
      <dsp:txXfrm rot="5400000">
        <a:off x="6365" y="611970"/>
        <a:ext cx="2869266" cy="1835914"/>
      </dsp:txXfrm>
    </dsp:sp>
    <dsp:sp modelId="{32C5A92E-6BF7-4147-8D3B-45A0624571ED}">
      <dsp:nvSpPr>
        <dsp:cNvPr id="0" name=""/>
        <dsp:cNvSpPr/>
      </dsp:nvSpPr>
      <dsp:spPr>
        <a:xfrm rot="16200000">
          <a:off x="2779300" y="95294"/>
          <a:ext cx="3059856" cy="2869266"/>
        </a:xfrm>
        <a:prstGeom prst="flowChartManualOperation">
          <a:avLst/>
        </a:prstGeom>
        <a:solidFill>
          <a:schemeClr val="accent1">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2874595" y="611970"/>
        <a:ext cx="2869266" cy="1835914"/>
      </dsp:txXfrm>
    </dsp:sp>
    <dsp:sp modelId="{0D7987FC-DBC8-4B03-95AC-7CE716B69BC3}">
      <dsp:nvSpPr>
        <dsp:cNvPr id="0" name=""/>
        <dsp:cNvSpPr/>
      </dsp:nvSpPr>
      <dsp:spPr>
        <a:xfrm rot="16200000">
          <a:off x="5647663" y="95294"/>
          <a:ext cx="3059856" cy="2869266"/>
        </a:xfrm>
        <a:prstGeom prst="flowChartManualOperation">
          <a:avLst/>
        </a:prstGeom>
        <a:solidFill>
          <a:schemeClr val="accent1">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ctr" defTabSz="800100">
            <a:lnSpc>
              <a:spcPct val="90000"/>
            </a:lnSpc>
            <a:spcBef>
              <a:spcPct val="0"/>
            </a:spcBef>
            <a:spcAft>
              <a:spcPct val="35000"/>
            </a:spcAft>
            <a:buNone/>
          </a:pPr>
          <a:endParaRPr lang="de-DE" sz="180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5742958" y="611970"/>
        <a:ext cx="2869266" cy="1835914"/>
      </dsp:txXfrm>
    </dsp:sp>
    <dsp:sp modelId="{64FECA9A-90D8-40C5-9C04-32EF5BF4A107}">
      <dsp:nvSpPr>
        <dsp:cNvPr id="0" name=""/>
        <dsp:cNvSpPr/>
      </dsp:nvSpPr>
      <dsp:spPr>
        <a:xfrm rot="16200000">
          <a:off x="8515124" y="95294"/>
          <a:ext cx="3059856" cy="2869266"/>
        </a:xfrm>
        <a:prstGeom prst="flowChartManualOperation">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sp:txBody>
      <dsp:txXfrm rot="5400000">
        <a:off x="8610419" y="611970"/>
        <a:ext cx="2869266" cy="18359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D1A943-4FEF-4C97-A521-54256888D6F5}">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04BABF-F58F-427C-ADD1-24B057DFFAF3}">
      <dsp:nvSpPr>
        <dsp:cNvPr id="0" name=""/>
        <dsp:cNvSpPr/>
      </dsp:nvSpPr>
      <dsp:spPr>
        <a:xfrm>
          <a:off x="509717" y="338558"/>
          <a:ext cx="11031488" cy="6775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35560" rIns="35560" bIns="35560" numCol="1" spcCol="1270" anchor="ctr"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GB" sz="1400" b="0" i="0" kern="1200">
              <a:effectLst/>
              <a:latin typeface="inherit"/>
            </a:rPr>
            <a:t>An energy transition at the lowest cost for consumers requires </a:t>
          </a:r>
          <a:r>
            <a:rPr lang="en-GB" sz="1400" b="1" i="0" kern="1200">
              <a:effectLst/>
              <a:latin typeface="inherit"/>
            </a:rPr>
            <a:t>not only massive &amp; timely grid investments but also better use of existing grids</a:t>
          </a:r>
          <a:r>
            <a:rPr lang="en-GB" sz="1400" b="0" i="0" kern="1200">
              <a:effectLst/>
              <a:latin typeface="inherit"/>
            </a:rPr>
            <a:t>. Both operational evolutions (DLR, forecasts, PSTs, etc) and </a:t>
          </a:r>
          <a:r>
            <a:rPr lang="en-GB" sz="1400" b="1" i="0" kern="1200">
              <a:effectLst/>
              <a:latin typeface="inherit"/>
            </a:rPr>
            <a:t>Market design solutions </a:t>
          </a:r>
          <a:r>
            <a:rPr lang="en-GB" sz="1400" b="0" i="0" kern="1200">
              <a:effectLst/>
              <a:latin typeface="inherit"/>
            </a:rPr>
            <a:t>better reflecting physics are key to achieve this. Focus of our paper is the latter. </a:t>
          </a:r>
          <a:endParaRPr lang="en-GB" sz="1400" kern="1200"/>
        </a:p>
      </dsp:txBody>
      <dsp:txXfrm>
        <a:off x="509717" y="338558"/>
        <a:ext cx="11031488" cy="677550"/>
      </dsp:txXfrm>
    </dsp:sp>
    <dsp:sp modelId="{08125624-5A5C-47A7-91B5-629454E33056}">
      <dsp:nvSpPr>
        <dsp:cNvPr id="0" name=""/>
        <dsp:cNvSpPr/>
      </dsp:nvSpPr>
      <dsp:spPr>
        <a:xfrm>
          <a:off x="86248" y="253864"/>
          <a:ext cx="846937" cy="8469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EFF441-DB9F-4E53-9C45-BA24EF8A0614}">
      <dsp:nvSpPr>
        <dsp:cNvPr id="0" name=""/>
        <dsp:cNvSpPr/>
      </dsp:nvSpPr>
      <dsp:spPr>
        <a:xfrm>
          <a:off x="995230" y="1354558"/>
          <a:ext cx="10545975" cy="6775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35560" rIns="35560" bIns="35560" numCol="1" spcCol="1270" anchor="ctr" anchorCtr="0">
          <a:noAutofit/>
        </a:bodyPr>
        <a:lstStyle/>
        <a:p>
          <a:pPr marL="0" lvl="0" indent="0" algn="l" defTabSz="622300">
            <a:lnSpc>
              <a:spcPct val="90000"/>
            </a:lnSpc>
            <a:spcBef>
              <a:spcPct val="0"/>
            </a:spcBef>
            <a:spcAft>
              <a:spcPct val="35000"/>
            </a:spcAft>
            <a:buNone/>
          </a:pPr>
          <a:r>
            <a:rPr lang="en-GB" sz="1400" b="0" i="0" kern="1200">
              <a:effectLst/>
              <a:latin typeface="inherit"/>
            </a:rPr>
            <a:t>Different solutions exist: spatial granularity, locational siting incentives, preventive measures, Capacity Mechanism tools. As general principle, either the market design (and market participants) helps minimising or addressing congestions, or TSOs will need more tools (or preventive measures) for congestion management. </a:t>
          </a:r>
          <a:endParaRPr lang="en-GB" sz="1400" b="0" i="0" kern="1200">
            <a:effectLst/>
            <a:latin typeface="Aptos" panose="020B0004020202020204" pitchFamily="34" charset="0"/>
          </a:endParaRPr>
        </a:p>
      </dsp:txBody>
      <dsp:txXfrm>
        <a:off x="995230" y="1354558"/>
        <a:ext cx="10545975" cy="677550"/>
      </dsp:txXfrm>
    </dsp:sp>
    <dsp:sp modelId="{6FC02B08-3968-4ED3-BE6A-468C01853C69}">
      <dsp:nvSpPr>
        <dsp:cNvPr id="0" name=""/>
        <dsp:cNvSpPr/>
      </dsp:nvSpPr>
      <dsp:spPr>
        <a:xfrm>
          <a:off x="571761" y="1269864"/>
          <a:ext cx="846937" cy="8469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E8333C-6E0B-42F5-8E79-F962366F6A08}">
      <dsp:nvSpPr>
        <dsp:cNvPr id="0" name=""/>
        <dsp:cNvSpPr/>
      </dsp:nvSpPr>
      <dsp:spPr>
        <a:xfrm>
          <a:off x="1144243" y="2370558"/>
          <a:ext cx="10396962" cy="6775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35560" rIns="35560" bIns="35560" numCol="1" spcCol="1270" anchor="ctr" anchorCtr="0">
          <a:noAutofit/>
        </a:bodyPr>
        <a:lstStyle/>
        <a:p>
          <a:pPr marL="0" lvl="0" indent="0" algn="l" defTabSz="622300">
            <a:lnSpc>
              <a:spcPct val="90000"/>
            </a:lnSpc>
            <a:spcBef>
              <a:spcPct val="0"/>
            </a:spcBef>
            <a:spcAft>
              <a:spcPct val="35000"/>
            </a:spcAft>
            <a:buNone/>
          </a:pPr>
          <a:r>
            <a:rPr lang="en-GB" sz="1400" b="1" i="0" kern="1200">
              <a:effectLst/>
              <a:latin typeface="inherit"/>
            </a:rPr>
            <a:t>No one-size fits all</a:t>
          </a:r>
          <a:r>
            <a:rPr lang="en-GB" sz="1400" b="0" i="0" kern="1200">
              <a:effectLst/>
              <a:latin typeface="inherit"/>
            </a:rPr>
            <a:t>, as countries have different grid topologies/generation mix/demand and measures have different trade-offs which policy makers should be allowed to choose [as they may favour certain national policy objectives or group of stakeholders over others]</a:t>
          </a:r>
          <a:endParaRPr lang="en-GB" sz="1400" b="0" i="0" kern="1200">
            <a:effectLst/>
            <a:latin typeface="Aptos" panose="020B0004020202020204" pitchFamily="34" charset="0"/>
          </a:endParaRPr>
        </a:p>
      </dsp:txBody>
      <dsp:txXfrm>
        <a:off x="1144243" y="2370558"/>
        <a:ext cx="10396962" cy="677550"/>
      </dsp:txXfrm>
    </dsp:sp>
    <dsp:sp modelId="{546510F5-4077-46DC-A7AA-3DC022853FB0}">
      <dsp:nvSpPr>
        <dsp:cNvPr id="0" name=""/>
        <dsp:cNvSpPr/>
      </dsp:nvSpPr>
      <dsp:spPr>
        <a:xfrm>
          <a:off x="720774" y="2285864"/>
          <a:ext cx="846937" cy="8469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6B2279-84D9-4F20-B13A-2CCB351DC70C}">
      <dsp:nvSpPr>
        <dsp:cNvPr id="0" name=""/>
        <dsp:cNvSpPr/>
      </dsp:nvSpPr>
      <dsp:spPr>
        <a:xfrm>
          <a:off x="995230" y="3386558"/>
          <a:ext cx="10545975" cy="6775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35560" rIns="35560" bIns="35560" numCol="1" spcCol="1270" anchor="ctr" anchorCtr="0">
          <a:noAutofit/>
        </a:bodyPr>
        <a:lstStyle/>
        <a:p>
          <a:pPr marL="0" lvl="0" indent="0" algn="l" defTabSz="622300">
            <a:lnSpc>
              <a:spcPct val="90000"/>
            </a:lnSpc>
            <a:spcBef>
              <a:spcPct val="0"/>
            </a:spcBef>
            <a:spcAft>
              <a:spcPct val="35000"/>
            </a:spcAft>
            <a:buNone/>
          </a:pPr>
          <a:r>
            <a:rPr lang="en-GB" sz="1400" b="0" i="0" kern="1200">
              <a:effectLst/>
              <a:latin typeface="inherit"/>
            </a:rPr>
            <a:t>However, it's essential to identify </a:t>
          </a:r>
          <a:r>
            <a:rPr lang="en-GB" sz="1400" b="1" i="0" kern="1200">
              <a:effectLst/>
              <a:latin typeface="inherit"/>
            </a:rPr>
            <a:t>coherent policy pathways combining solutions </a:t>
          </a:r>
          <a:r>
            <a:rPr lang="en-GB" sz="1400" b="0" i="0" kern="1200">
              <a:effectLst/>
              <a:latin typeface="inherit"/>
            </a:rPr>
            <a:t>that can work efficiently together, while also preserving overall </a:t>
          </a:r>
          <a:r>
            <a:rPr lang="en-GB" sz="1400" b="1" i="0" kern="1200">
              <a:effectLst/>
              <a:latin typeface="inherit"/>
            </a:rPr>
            <a:t>IEM efficiency</a:t>
          </a:r>
          <a:r>
            <a:rPr lang="en-GB" sz="1400" b="0" i="0" kern="1200">
              <a:effectLst/>
              <a:latin typeface="inherit"/>
            </a:rPr>
            <a:t>. </a:t>
          </a:r>
          <a:endParaRPr lang="en-GB" sz="1400" b="0" i="0" kern="1200">
            <a:effectLst/>
            <a:latin typeface="Aptos" panose="020B0004020202020204" pitchFamily="34" charset="0"/>
          </a:endParaRPr>
        </a:p>
      </dsp:txBody>
      <dsp:txXfrm>
        <a:off x="995230" y="3386558"/>
        <a:ext cx="10545975" cy="677550"/>
      </dsp:txXfrm>
    </dsp:sp>
    <dsp:sp modelId="{8D913D11-74C8-490B-B2DC-5032994EABD8}">
      <dsp:nvSpPr>
        <dsp:cNvPr id="0" name=""/>
        <dsp:cNvSpPr/>
      </dsp:nvSpPr>
      <dsp:spPr>
        <a:xfrm>
          <a:off x="571761" y="3301864"/>
          <a:ext cx="846937" cy="8469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154C3A-6812-4C85-90A8-786EF921B2E9}">
      <dsp:nvSpPr>
        <dsp:cNvPr id="0" name=""/>
        <dsp:cNvSpPr/>
      </dsp:nvSpPr>
      <dsp:spPr>
        <a:xfrm>
          <a:off x="509717" y="4402558"/>
          <a:ext cx="11031488" cy="6775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35560" rIns="35560" bIns="35560" numCol="1" spcCol="1270" anchor="ctr" anchorCtr="0">
          <a:noAutofit/>
        </a:bodyPr>
        <a:lstStyle/>
        <a:p>
          <a:pPr marL="0" lvl="0" indent="0" algn="l" defTabSz="622300">
            <a:lnSpc>
              <a:spcPct val="90000"/>
            </a:lnSpc>
            <a:spcBef>
              <a:spcPct val="0"/>
            </a:spcBef>
            <a:spcAft>
              <a:spcPct val="35000"/>
            </a:spcAft>
            <a:buNone/>
          </a:pPr>
          <a:r>
            <a:rPr lang="en-GB" sz="1400" b="0" i="0" kern="1200">
              <a:effectLst/>
              <a:latin typeface="inherit"/>
            </a:rPr>
            <a:t>Many of the measures identified can be already implemented at national level, while others may require legislative adjustments [e.g. 70%]</a:t>
          </a:r>
          <a:endParaRPr lang="en-GB" sz="1400" b="0" i="0" kern="1200">
            <a:effectLst/>
            <a:latin typeface="Aptos" panose="020B0004020202020204" pitchFamily="34" charset="0"/>
          </a:endParaRPr>
        </a:p>
      </dsp:txBody>
      <dsp:txXfrm>
        <a:off x="509717" y="4402558"/>
        <a:ext cx="11031488" cy="677550"/>
      </dsp:txXfrm>
    </dsp:sp>
    <dsp:sp modelId="{2BC11D3E-3143-4F9E-96FB-5763779C4AA0}">
      <dsp:nvSpPr>
        <dsp:cNvPr id="0" name=""/>
        <dsp:cNvSpPr/>
      </dsp:nvSpPr>
      <dsp:spPr>
        <a:xfrm>
          <a:off x="86248" y="4317864"/>
          <a:ext cx="846937" cy="8469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4">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DAC4D7-E809-3C42-8861-7253F4E2F86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05ABE4-7D4C-EB44-877F-96C2F4B4655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55A7DDC-5DB1-6244-9F79-DA6A8A626651}" type="datetimeFigureOut">
              <a:rPr lang="en-GB" smtClean="0"/>
              <a:t>18/09/2026</a:t>
            </a:fld>
            <a:endParaRPr lang="en-GB"/>
          </a:p>
        </p:txBody>
      </p:sp>
      <p:sp>
        <p:nvSpPr>
          <p:cNvPr id="4" name="Footer Placeholder 3">
            <a:extLst>
              <a:ext uri="{FF2B5EF4-FFF2-40B4-BE49-F238E27FC236}">
                <a16:creationId xmlns:a16="http://schemas.microsoft.com/office/drawing/2014/main" id="{49D3555D-255B-734E-9D75-8A5DABF465A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BF88CAD-A74E-4D49-B670-8C8BEAA6E9A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4B0514D-EA06-A748-83B4-912498E611A8}" type="slidenum">
              <a:rPr lang="en-GB" smtClean="0"/>
              <a:t>‹#›</a:t>
            </a:fld>
            <a:endParaRPr lang="en-GB"/>
          </a:p>
        </p:txBody>
      </p:sp>
    </p:spTree>
    <p:extLst>
      <p:ext uri="{BB962C8B-B14F-4D97-AF65-F5344CB8AC3E}">
        <p14:creationId xmlns:p14="http://schemas.microsoft.com/office/powerpoint/2010/main" val="4026226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59A86B-9331-47F8-9CB8-30AFD1F6D4A5}" type="datetimeFigureOut">
              <a:rPr lang="de-DE" smtClean="0"/>
              <a:t>18.09.2026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7DFC0B-81FF-47CA-B58A-4F5611807459}" type="slidenum">
              <a:rPr lang="de-DE" smtClean="0"/>
              <a:t>‹#›</a:t>
            </a:fld>
            <a:endParaRPr lang="de-DE"/>
          </a:p>
        </p:txBody>
      </p:sp>
    </p:spTree>
    <p:extLst>
      <p:ext uri="{BB962C8B-B14F-4D97-AF65-F5344CB8AC3E}">
        <p14:creationId xmlns:p14="http://schemas.microsoft.com/office/powerpoint/2010/main" val="278019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28980-DD73-8663-884C-0A3321965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1DDB8A-3C4A-EBA1-6B0F-AACE2EB044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EE97F6-425C-4782-A282-19A9110A44E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B6F8175-871D-D38C-B740-F22BAFC7ADD6}"/>
              </a:ext>
            </a:extLst>
          </p:cNvPr>
          <p:cNvSpPr>
            <a:spLocks noGrp="1"/>
          </p:cNvSpPr>
          <p:nvPr>
            <p:ph type="sldNum" sz="quarter" idx="5"/>
          </p:nvPr>
        </p:nvSpPr>
        <p:spPr/>
        <p:txBody>
          <a:bodyPr/>
          <a:lstStyle/>
          <a:p>
            <a:fld id="{527DFC0B-81FF-47CA-B58A-4F5611807459}" type="slidenum">
              <a:rPr lang="de-DE" smtClean="0"/>
              <a:t>4</a:t>
            </a:fld>
            <a:endParaRPr lang="de-DE"/>
          </a:p>
        </p:txBody>
      </p:sp>
    </p:spTree>
    <p:extLst>
      <p:ext uri="{BB962C8B-B14F-4D97-AF65-F5344CB8AC3E}">
        <p14:creationId xmlns:p14="http://schemas.microsoft.com/office/powerpoint/2010/main" val="176567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27DFC0B-81FF-47CA-B58A-4F5611807459}" type="slidenum">
              <a:rPr lang="de-DE" smtClean="0"/>
              <a:t>5</a:t>
            </a:fld>
            <a:endParaRPr lang="de-DE"/>
          </a:p>
        </p:txBody>
      </p:sp>
    </p:spTree>
    <p:extLst>
      <p:ext uri="{BB962C8B-B14F-4D97-AF65-F5344CB8AC3E}">
        <p14:creationId xmlns:p14="http://schemas.microsoft.com/office/powerpoint/2010/main" val="1655018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99056-EE99-EC73-FBC2-08D1872367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B2503E-C56D-6E37-1B41-CC5540B21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51DA59-A5CE-52B6-075E-2E75F798E78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533C56D-34B3-521C-0F94-6A774C120F2B}"/>
              </a:ext>
            </a:extLst>
          </p:cNvPr>
          <p:cNvSpPr>
            <a:spLocks noGrp="1"/>
          </p:cNvSpPr>
          <p:nvPr>
            <p:ph type="sldNum" sz="quarter" idx="5"/>
          </p:nvPr>
        </p:nvSpPr>
        <p:spPr/>
        <p:txBody>
          <a:bodyPr/>
          <a:lstStyle/>
          <a:p>
            <a:fld id="{527DFC0B-81FF-47CA-B58A-4F5611807459}" type="slidenum">
              <a:rPr lang="de-DE" smtClean="0"/>
              <a:t>7</a:t>
            </a:fld>
            <a:endParaRPr lang="de-DE"/>
          </a:p>
        </p:txBody>
      </p:sp>
    </p:spTree>
    <p:extLst>
      <p:ext uri="{BB962C8B-B14F-4D97-AF65-F5344CB8AC3E}">
        <p14:creationId xmlns:p14="http://schemas.microsoft.com/office/powerpoint/2010/main" val="2117757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AFCA0-02B0-51B3-979A-15BB9CE97E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F0893-9D12-9145-CD01-BAE27025AB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1814F4-05DD-7168-B148-A48DB1E8A2E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590E78D-90F2-9A54-5D2F-D55D7D68A716}"/>
              </a:ext>
            </a:extLst>
          </p:cNvPr>
          <p:cNvSpPr>
            <a:spLocks noGrp="1"/>
          </p:cNvSpPr>
          <p:nvPr>
            <p:ph type="sldNum" sz="quarter" idx="5"/>
          </p:nvPr>
        </p:nvSpPr>
        <p:spPr/>
        <p:txBody>
          <a:bodyPr/>
          <a:lstStyle/>
          <a:p>
            <a:fld id="{527DFC0B-81FF-47CA-B58A-4F5611807459}" type="slidenum">
              <a:rPr lang="de-DE" smtClean="0"/>
              <a:t>8</a:t>
            </a:fld>
            <a:endParaRPr lang="de-DE"/>
          </a:p>
        </p:txBody>
      </p:sp>
    </p:spTree>
    <p:extLst>
      <p:ext uri="{BB962C8B-B14F-4D97-AF65-F5344CB8AC3E}">
        <p14:creationId xmlns:p14="http://schemas.microsoft.com/office/powerpoint/2010/main" val="1681139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D1A58-DDEA-923D-BEE0-FF213B206E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A1E525-AB82-7EF3-B62B-D6E712268E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06CE74-F1B4-A304-441C-4BA3AF3DFAE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36ECE95-CADE-E993-82AF-08393F242B45}"/>
              </a:ext>
            </a:extLst>
          </p:cNvPr>
          <p:cNvSpPr>
            <a:spLocks noGrp="1"/>
          </p:cNvSpPr>
          <p:nvPr>
            <p:ph type="sldNum" sz="quarter" idx="5"/>
          </p:nvPr>
        </p:nvSpPr>
        <p:spPr/>
        <p:txBody>
          <a:bodyPr/>
          <a:lstStyle/>
          <a:p>
            <a:fld id="{527DFC0B-81FF-47CA-B58A-4F5611807459}" type="slidenum">
              <a:rPr lang="de-DE" smtClean="0"/>
              <a:t>9</a:t>
            </a:fld>
            <a:endParaRPr lang="de-DE"/>
          </a:p>
        </p:txBody>
      </p:sp>
    </p:spTree>
    <p:extLst>
      <p:ext uri="{BB962C8B-B14F-4D97-AF65-F5344CB8AC3E}">
        <p14:creationId xmlns:p14="http://schemas.microsoft.com/office/powerpoint/2010/main" val="1645036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DC13D-2677-233E-1050-066A8127E2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D26FA3-3204-5FE6-46DD-28343DEF11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9A85FE-459A-F94A-5C44-5EE9505309B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B37973B-54D8-E8EA-D0A4-7B573C4E478E}"/>
              </a:ext>
            </a:extLst>
          </p:cNvPr>
          <p:cNvSpPr>
            <a:spLocks noGrp="1"/>
          </p:cNvSpPr>
          <p:nvPr>
            <p:ph type="sldNum" sz="quarter" idx="5"/>
          </p:nvPr>
        </p:nvSpPr>
        <p:spPr/>
        <p:txBody>
          <a:bodyPr/>
          <a:lstStyle/>
          <a:p>
            <a:fld id="{527DFC0B-81FF-47CA-B58A-4F5611807459}" type="slidenum">
              <a:rPr lang="de-DE" smtClean="0"/>
              <a:t>10</a:t>
            </a:fld>
            <a:endParaRPr lang="de-DE"/>
          </a:p>
        </p:txBody>
      </p:sp>
    </p:spTree>
    <p:extLst>
      <p:ext uri="{BB962C8B-B14F-4D97-AF65-F5344CB8AC3E}">
        <p14:creationId xmlns:p14="http://schemas.microsoft.com/office/powerpoint/2010/main" val="290039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277C7-79C9-6C6C-3A2F-33B8670025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CB6DC9-D78A-2E87-76AC-D1E0DA5A3A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B6D4D-7D46-4412-D778-7B5BB55C5A2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90964F8-386C-C511-72F0-357BADBCEBB7}"/>
              </a:ext>
            </a:extLst>
          </p:cNvPr>
          <p:cNvSpPr>
            <a:spLocks noGrp="1"/>
          </p:cNvSpPr>
          <p:nvPr>
            <p:ph type="sldNum" sz="quarter" idx="5"/>
          </p:nvPr>
        </p:nvSpPr>
        <p:spPr/>
        <p:txBody>
          <a:bodyPr/>
          <a:lstStyle/>
          <a:p>
            <a:fld id="{527DFC0B-81FF-47CA-B58A-4F5611807459}" type="slidenum">
              <a:rPr lang="de-DE" smtClean="0"/>
              <a:t>11</a:t>
            </a:fld>
            <a:endParaRPr lang="de-DE"/>
          </a:p>
        </p:txBody>
      </p:sp>
    </p:spTree>
    <p:extLst>
      <p:ext uri="{BB962C8B-B14F-4D97-AF65-F5344CB8AC3E}">
        <p14:creationId xmlns:p14="http://schemas.microsoft.com/office/powerpoint/2010/main" val="794188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BC63B-2542-1A22-CC30-3DB1881B2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F0FC13-A43E-CEAF-0A20-7D0D103D60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7D2DDC-2CD9-5A17-622C-968AEAC73C9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A9225A6-D6F3-404A-6FDF-6C636D60CFB0}"/>
              </a:ext>
            </a:extLst>
          </p:cNvPr>
          <p:cNvSpPr>
            <a:spLocks noGrp="1"/>
          </p:cNvSpPr>
          <p:nvPr>
            <p:ph type="sldNum" sz="quarter" idx="5"/>
          </p:nvPr>
        </p:nvSpPr>
        <p:spPr/>
        <p:txBody>
          <a:bodyPr/>
          <a:lstStyle/>
          <a:p>
            <a:fld id="{527DFC0B-81FF-47CA-B58A-4F5611807459}" type="slidenum">
              <a:rPr lang="de-DE" smtClean="0"/>
              <a:t>12</a:t>
            </a:fld>
            <a:endParaRPr lang="de-DE"/>
          </a:p>
        </p:txBody>
      </p:sp>
    </p:spTree>
    <p:extLst>
      <p:ext uri="{BB962C8B-B14F-4D97-AF65-F5344CB8AC3E}">
        <p14:creationId xmlns:p14="http://schemas.microsoft.com/office/powerpoint/2010/main" val="2668158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00E50-36ED-2FF1-749E-960F8B635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653ED7-A594-0647-1630-670CB16DDB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28DAE1-14DB-6AF5-9AFF-A9C7AF34824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3D1439B-A616-07B2-F892-394BE58277D6}"/>
              </a:ext>
            </a:extLst>
          </p:cNvPr>
          <p:cNvSpPr>
            <a:spLocks noGrp="1"/>
          </p:cNvSpPr>
          <p:nvPr>
            <p:ph type="sldNum" sz="quarter" idx="5"/>
          </p:nvPr>
        </p:nvSpPr>
        <p:spPr/>
        <p:txBody>
          <a:bodyPr/>
          <a:lstStyle/>
          <a:p>
            <a:fld id="{527DFC0B-81FF-47CA-B58A-4F5611807459}" type="slidenum">
              <a:rPr lang="de-DE" smtClean="0"/>
              <a:t>13</a:t>
            </a:fld>
            <a:endParaRPr lang="de-DE"/>
          </a:p>
        </p:txBody>
      </p:sp>
    </p:spTree>
    <p:extLst>
      <p:ext uri="{BB962C8B-B14F-4D97-AF65-F5344CB8AC3E}">
        <p14:creationId xmlns:p14="http://schemas.microsoft.com/office/powerpoint/2010/main" val="4159348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Master" Target="../slideMasters/slideMaster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B4E7-0182-7436-E18D-468E0D48AF9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EA4171-BBC6-9EB1-1191-652C33992DA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16033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TSO-E cover">
    <p:spTree>
      <p:nvGrpSpPr>
        <p:cNvPr id="1" name=""/>
        <p:cNvGrpSpPr/>
        <p:nvPr/>
      </p:nvGrpSpPr>
      <p:grpSpPr>
        <a:xfrm>
          <a:off x="0" y="0"/>
          <a:ext cx="0" cy="0"/>
          <a:chOff x="0" y="0"/>
          <a:chExt cx="0" cy="0"/>
        </a:xfrm>
      </p:grpSpPr>
      <p:sp>
        <p:nvSpPr>
          <p:cNvPr id="6" name="Titel 3">
            <a:extLst>
              <a:ext uri="{FF2B5EF4-FFF2-40B4-BE49-F238E27FC236}">
                <a16:creationId xmlns:a16="http://schemas.microsoft.com/office/drawing/2014/main" id="{5F90F962-EC44-4B4B-88CC-6DE2AEAE4E2C}"/>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7" name="Textplatzhalter 7">
            <a:extLst>
              <a:ext uri="{FF2B5EF4-FFF2-40B4-BE49-F238E27FC236}">
                <a16:creationId xmlns:a16="http://schemas.microsoft.com/office/drawing/2014/main" id="{467AF61E-3DB1-46D3-B78F-353826D8C23C}"/>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992"/>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9" name="Rechteck 1">
            <a:extLst>
              <a:ext uri="{FF2B5EF4-FFF2-40B4-BE49-F238E27FC236}">
                <a16:creationId xmlns:a16="http://schemas.microsoft.com/office/drawing/2014/main" id="{035B4328-DEEE-478B-89C8-2C140DE8D96C}"/>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130429572"/>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956">
          <p15:clr>
            <a:srgbClr val="FBAE40"/>
          </p15:clr>
        </p15:guide>
        <p15:guide id="4" pos="3659">
          <p15:clr>
            <a:srgbClr val="A4A3A4"/>
          </p15:clr>
        </p15:guide>
        <p15:guide id="5" orient="horz" pos="1865">
          <p15:clr>
            <a:srgbClr val="A4A3A4"/>
          </p15:clr>
        </p15:guide>
        <p15:guide id="6" orient="horz" pos="391">
          <p15:clr>
            <a:srgbClr val="A4A3A4"/>
          </p15:clr>
        </p15:guide>
        <p15:guide id="7" orient="horz" pos="1003">
          <p15:clr>
            <a:srgbClr val="A4A3A4"/>
          </p15:clr>
        </p15:guide>
        <p15:guide id="8" orient="horz" pos="913">
          <p15:clr>
            <a:srgbClr val="A4A3A4"/>
          </p15:clr>
        </p15:guide>
        <p15:guide id="9" pos="181">
          <p15:clr>
            <a:srgbClr val="A4A3A4"/>
          </p15:clr>
        </p15:guide>
        <p15:guide id="10"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462201"/>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5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4111" y="1545377"/>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Tree>
    <p:extLst>
      <p:ext uri="{BB962C8B-B14F-4D97-AF65-F5344CB8AC3E}">
        <p14:creationId xmlns:p14="http://schemas.microsoft.com/office/powerpoint/2010/main" val="530221894"/>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285639" y="3074577"/>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Chapter </a:t>
            </a:r>
            <a:r>
              <a:rPr lang="de-DE" err="1"/>
              <a:t>slide</a:t>
            </a:r>
            <a:endParaRPr lang="de-DE"/>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54397" y="289281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1615263161"/>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ENTSO-E One Column">
    <p:spTree>
      <p:nvGrpSpPr>
        <p:cNvPr id="1" name=""/>
        <p:cNvGrpSpPr/>
        <p:nvPr/>
      </p:nvGrpSpPr>
      <p:grpSpPr>
        <a:xfrm>
          <a:off x="0" y="0"/>
          <a:ext cx="0" cy="0"/>
          <a:chOff x="0" y="0"/>
          <a:chExt cx="0" cy="0"/>
        </a:xfrm>
      </p:grpSpPr>
      <p:sp>
        <p:nvSpPr>
          <p:cNvPr id="13" name="Inhaltsplatzhalter 2"/>
          <p:cNvSpPr>
            <a:spLocks noGrp="1"/>
          </p:cNvSpPr>
          <p:nvPr>
            <p:ph idx="1" hasCustomPrompt="1"/>
          </p:nvPr>
        </p:nvSpPr>
        <p:spPr>
          <a:xfrm>
            <a:off x="372538" y="908720"/>
            <a:ext cx="11616268" cy="3815866"/>
          </a:xfrm>
          <a:prstGeom prst="rect">
            <a:avLst/>
          </a:prstGeom>
        </p:spPr>
        <p:txBody>
          <a:bodyPr>
            <a:normAutofit/>
          </a:bodyPr>
          <a:lstStyle>
            <a:lvl1pPr>
              <a:lnSpc>
                <a:spcPct val="90000"/>
              </a:lnSpc>
              <a:defRPr sz="1800">
                <a:latin typeface="Calibri" panose="020F0502020204030204" pitchFamily="34" charset="0"/>
                <a:cs typeface="Calibri" panose="020F0502020204030204" pitchFamily="34" charset="0"/>
              </a:defRPr>
            </a:lvl1pPr>
            <a:lvl2pPr>
              <a:lnSpc>
                <a:spcPct val="90000"/>
              </a:lnSpc>
              <a:defRPr sz="1800">
                <a:latin typeface="Calibri" panose="020F0502020204030204" pitchFamily="34" charset="0"/>
                <a:cs typeface="Calibri" panose="020F0502020204030204" pitchFamily="34" charset="0"/>
              </a:defRPr>
            </a:lvl2pPr>
            <a:lvl3pPr>
              <a:lnSpc>
                <a:spcPct val="90000"/>
              </a:lnSpc>
              <a:defRPr sz="1800">
                <a:latin typeface="Calibri" panose="020F0502020204030204" pitchFamily="34" charset="0"/>
                <a:cs typeface="Calibri" panose="020F0502020204030204" pitchFamily="34" charset="0"/>
              </a:defRPr>
            </a:lvl3pPr>
            <a:lvl4pPr>
              <a:lnSpc>
                <a:spcPct val="90000"/>
              </a:lnSpc>
              <a:defRPr sz="1800">
                <a:latin typeface="Calibri" panose="020F0502020204030204" pitchFamily="34" charset="0"/>
                <a:cs typeface="Calibri" panose="020F0502020204030204" pitchFamily="34" charset="0"/>
              </a:defRPr>
            </a:lvl4pPr>
            <a:lvl5pPr>
              <a:lnSpc>
                <a:spcPct val="90000"/>
              </a:lnSpc>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2285490161"/>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ENTSO-E One column bullet points">
    <p:spTree>
      <p:nvGrpSpPr>
        <p:cNvPr id="1" name=""/>
        <p:cNvGrpSpPr/>
        <p:nvPr/>
      </p:nvGrpSpPr>
      <p:grpSpPr>
        <a:xfrm>
          <a:off x="0" y="0"/>
          <a:ext cx="0" cy="0"/>
          <a:chOff x="0" y="0"/>
          <a:chExt cx="0" cy="0"/>
        </a:xfrm>
      </p:grpSpPr>
      <p:sp>
        <p:nvSpPr>
          <p:cNvPr id="6" name="Inhaltsplatzhalter 2">
            <a:extLst>
              <a:ext uri="{FF2B5EF4-FFF2-40B4-BE49-F238E27FC236}">
                <a16:creationId xmlns:a16="http://schemas.microsoft.com/office/drawing/2014/main" id="{935407F8-9A7B-4A34-BB6A-ACBE6B64DA8C}"/>
              </a:ext>
            </a:extLst>
          </p:cNvPr>
          <p:cNvSpPr>
            <a:spLocks noGrp="1"/>
          </p:cNvSpPr>
          <p:nvPr>
            <p:ph idx="16" hasCustomPrompt="1"/>
          </p:nvPr>
        </p:nvSpPr>
        <p:spPr>
          <a:xfrm>
            <a:off x="413466" y="1124744"/>
            <a:ext cx="11616268"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8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9D00A475-8F1F-43A8-B9D4-0E2195454A9F}"/>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3777633500"/>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orient="horz" pos="1480">
          <p15:clr>
            <a:srgbClr val="A4A3A4"/>
          </p15:clr>
        </p15:guide>
        <p15:guide id="6" orient="horz" pos="1548">
          <p15:clr>
            <a:srgbClr val="A4A3A4"/>
          </p15:clr>
        </p15:guide>
        <p15:guide id="9" pos="7499">
          <p15:clr>
            <a:srgbClr val="A4A3A4"/>
          </p15:clr>
        </p15:guide>
        <p15:guide id="10" pos="181">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ENTSO-E Two columns">
    <p:spTree>
      <p:nvGrpSpPr>
        <p:cNvPr id="1" name=""/>
        <p:cNvGrpSpPr/>
        <p:nvPr/>
      </p:nvGrpSpPr>
      <p:grpSpPr>
        <a:xfrm>
          <a:off x="0" y="0"/>
          <a:ext cx="0" cy="0"/>
          <a:chOff x="0" y="0"/>
          <a:chExt cx="0" cy="0"/>
        </a:xfrm>
      </p:grpSpPr>
      <p:sp>
        <p:nvSpPr>
          <p:cNvPr id="9" name="Inhaltsplatzhalter 2"/>
          <p:cNvSpPr>
            <a:spLocks noGrp="1"/>
          </p:cNvSpPr>
          <p:nvPr>
            <p:ph idx="1" hasCustomPrompt="1"/>
          </p:nvPr>
        </p:nvSpPr>
        <p:spPr>
          <a:xfrm>
            <a:off x="382868" y="1052736"/>
            <a:ext cx="5664117" cy="3311810"/>
          </a:xfrm>
          <a:prstGeom prst="rect">
            <a:avLst/>
          </a:prstGeom>
        </p:spPr>
        <p:txBody>
          <a:bodyPr>
            <a:normAutofit/>
          </a:bodyPr>
          <a:lstStyle>
            <a:lvl1pPr algn="l">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0" name="Inhaltsplatzhalter 2"/>
          <p:cNvSpPr>
            <a:spLocks noGrp="1"/>
          </p:cNvSpPr>
          <p:nvPr>
            <p:ph idx="13" hasCustomPrompt="1"/>
          </p:nvPr>
        </p:nvSpPr>
        <p:spPr>
          <a:xfrm>
            <a:off x="6206439" y="1052736"/>
            <a:ext cx="5664117" cy="3311810"/>
          </a:xfrm>
          <a:prstGeom prst="rect">
            <a:avLst/>
          </a:prstGeom>
        </p:spPr>
        <p:txBody>
          <a:bodyPr>
            <a:normAutofit/>
          </a:bodyPr>
          <a:lstStyle>
            <a:lvl1pPr>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6" name="Titel 5">
            <a:extLst>
              <a:ext uri="{FF2B5EF4-FFF2-40B4-BE49-F238E27FC236}">
                <a16:creationId xmlns:a16="http://schemas.microsoft.com/office/drawing/2014/main" id="{BF868832-6945-4F2F-8DEC-A69FB10BA62E}"/>
              </a:ext>
            </a:extLst>
          </p:cNvPr>
          <p:cNvSpPr>
            <a:spLocks noGrp="1"/>
          </p:cNvSpPr>
          <p:nvPr>
            <p:ph type="title" hasCustomPrompt="1"/>
          </p:nvPr>
        </p:nvSpPr>
        <p:spPr>
          <a:xfrm>
            <a:off x="38286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3363892602"/>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pos="181">
          <p15:clr>
            <a:srgbClr val="A4A3A4"/>
          </p15:clr>
        </p15:guide>
        <p15:guide id="5" pos="7499">
          <p15:clr>
            <a:srgbClr val="A4A3A4"/>
          </p15:clr>
        </p15:guide>
        <p15:guide id="6" orient="horz" pos="3634">
          <p15:clr>
            <a:srgbClr val="A4A3A4"/>
          </p15:clr>
        </p15:guide>
        <p15:guide id="7" orient="horz" pos="1049">
          <p15:clr>
            <a:srgbClr val="A4A3A4"/>
          </p15:clr>
        </p15:guide>
        <p15:guide id="8" pos="3749">
          <p15:clr>
            <a:srgbClr val="A4A3A4"/>
          </p15:clr>
        </p15:guide>
        <p15:guide id="9" pos="393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ENTSO-E Three columns">
    <p:spTree>
      <p:nvGrpSpPr>
        <p:cNvPr id="1" name=""/>
        <p:cNvGrpSpPr/>
        <p:nvPr/>
      </p:nvGrpSpPr>
      <p:grpSpPr>
        <a:xfrm>
          <a:off x="0" y="0"/>
          <a:ext cx="0" cy="0"/>
          <a:chOff x="0" y="0"/>
          <a:chExt cx="0" cy="0"/>
        </a:xfrm>
      </p:grpSpPr>
      <p:sp>
        <p:nvSpPr>
          <p:cNvPr id="13" name="Textplatzhalter 3"/>
          <p:cNvSpPr>
            <a:spLocks noGrp="1"/>
          </p:cNvSpPr>
          <p:nvPr>
            <p:ph type="body" sz="quarter" idx="16" hasCustomPrompt="1"/>
          </p:nvPr>
        </p:nvSpPr>
        <p:spPr>
          <a:xfrm>
            <a:off x="382588" y="1297579"/>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
        <p:nvSpPr>
          <p:cNvPr id="14" name="Inhaltsplatzhalter 2">
            <a:extLst>
              <a:ext uri="{FF2B5EF4-FFF2-40B4-BE49-F238E27FC236}">
                <a16:creationId xmlns:a16="http://schemas.microsoft.com/office/drawing/2014/main" id="{9341F4E3-0CAE-4A14-AD42-9C698E28F0E7}"/>
              </a:ext>
            </a:extLst>
          </p:cNvPr>
          <p:cNvSpPr>
            <a:spLocks noGrp="1"/>
          </p:cNvSpPr>
          <p:nvPr>
            <p:ph idx="18" hasCustomPrompt="1"/>
          </p:nvPr>
        </p:nvSpPr>
        <p:spPr>
          <a:xfrm>
            <a:off x="380339" y="1844824"/>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5" name="Inhaltsplatzhalter 2">
            <a:extLst>
              <a:ext uri="{FF2B5EF4-FFF2-40B4-BE49-F238E27FC236}">
                <a16:creationId xmlns:a16="http://schemas.microsoft.com/office/drawing/2014/main" id="{E742937F-ADF9-487A-AB88-EE6EE0E8FD08}"/>
              </a:ext>
            </a:extLst>
          </p:cNvPr>
          <p:cNvSpPr>
            <a:spLocks noGrp="1"/>
          </p:cNvSpPr>
          <p:nvPr>
            <p:ph idx="19" hasCustomPrompt="1"/>
          </p:nvPr>
        </p:nvSpPr>
        <p:spPr>
          <a:xfrm>
            <a:off x="7923229" y="1844822"/>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7" name="Inhaltsplatzhalter 2">
            <a:extLst>
              <a:ext uri="{FF2B5EF4-FFF2-40B4-BE49-F238E27FC236}">
                <a16:creationId xmlns:a16="http://schemas.microsoft.com/office/drawing/2014/main" id="{C1294B06-543C-439B-844D-292C65223D9D}"/>
              </a:ext>
            </a:extLst>
          </p:cNvPr>
          <p:cNvSpPr>
            <a:spLocks noGrp="1"/>
          </p:cNvSpPr>
          <p:nvPr>
            <p:ph idx="20" hasCustomPrompt="1"/>
          </p:nvPr>
        </p:nvSpPr>
        <p:spPr>
          <a:xfrm>
            <a:off x="4151784" y="1844823"/>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9" name="Titel 5">
            <a:extLst>
              <a:ext uri="{FF2B5EF4-FFF2-40B4-BE49-F238E27FC236}">
                <a16:creationId xmlns:a16="http://schemas.microsoft.com/office/drawing/2014/main" id="{009D75ED-94BB-4DB3-A55E-CFA85E39F7A3}"/>
              </a:ext>
            </a:extLst>
          </p:cNvPr>
          <p:cNvSpPr>
            <a:spLocks noGrp="1"/>
          </p:cNvSpPr>
          <p:nvPr>
            <p:ph type="title" hasCustomPrompt="1"/>
          </p:nvPr>
        </p:nvSpPr>
        <p:spPr>
          <a:xfrm>
            <a:off x="380339" y="260648"/>
            <a:ext cx="11617788" cy="431325"/>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11" name="Textplatzhalter 11">
            <a:extLst>
              <a:ext uri="{FF2B5EF4-FFF2-40B4-BE49-F238E27FC236}">
                <a16:creationId xmlns:a16="http://schemas.microsoft.com/office/drawing/2014/main" id="{CDA0278C-3CB1-4B5A-B6A3-7F8C901572EF}"/>
              </a:ext>
            </a:extLst>
          </p:cNvPr>
          <p:cNvSpPr>
            <a:spLocks noGrp="1"/>
          </p:cNvSpPr>
          <p:nvPr>
            <p:ph type="body" sz="quarter" idx="12" hasCustomPrompt="1"/>
          </p:nvPr>
        </p:nvSpPr>
        <p:spPr>
          <a:xfrm>
            <a:off x="382588" y="785744"/>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Tree>
    <p:extLst>
      <p:ext uri="{BB962C8B-B14F-4D97-AF65-F5344CB8AC3E}">
        <p14:creationId xmlns:p14="http://schemas.microsoft.com/office/powerpoint/2010/main" val="951690758"/>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orient="horz" pos="1049">
          <p15:clr>
            <a:srgbClr val="A4A3A4"/>
          </p15:clr>
        </p15:guide>
        <p15:guide id="5" orient="horz" pos="1480">
          <p15:clr>
            <a:srgbClr val="A4A3A4"/>
          </p15:clr>
        </p15:guide>
        <p15:guide id="6" orient="horz" pos="1548">
          <p15:clr>
            <a:srgbClr val="A4A3A4"/>
          </p15:clr>
        </p15:guide>
        <p15:guide id="7" orient="horz" pos="3634">
          <p15:clr>
            <a:srgbClr val="A4A3A4"/>
          </p15:clr>
        </p15:guide>
        <p15:guide id="8" pos="181">
          <p15:clr>
            <a:srgbClr val="A4A3A4"/>
          </p15:clr>
        </p15:guide>
        <p15:guide id="9" pos="7499">
          <p15:clr>
            <a:srgbClr val="A4A3A4"/>
          </p15:clr>
        </p15:guide>
        <p15:guide id="10" pos="3931">
          <p15:clr>
            <a:srgbClr val="A4A3A4"/>
          </p15:clr>
        </p15:guide>
        <p15:guide id="11" pos="3749">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aphicFrame>
        <p:nvGraphicFramePr>
          <p:cNvPr id="7" name="Inhaltsplatzhalter 9" title="Diagramm Platzhalter">
            <a:extLst>
              <a:ext uri="{FF2B5EF4-FFF2-40B4-BE49-F238E27FC236}">
                <a16:creationId xmlns:a16="http://schemas.microsoft.com/office/drawing/2014/main" id="{B463EBB2-B343-A342-A26F-FA6D526125DA}"/>
              </a:ext>
            </a:extLst>
          </p:cNvPr>
          <p:cNvGraphicFramePr>
            <a:graphicFrameLocks/>
          </p:cNvGraphicFramePr>
          <p:nvPr userDrawn="1">
            <p:extLst>
              <p:ext uri="{D42A27DB-BD31-4B8C-83A1-F6EECF244321}">
                <p14:modId xmlns:p14="http://schemas.microsoft.com/office/powerpoint/2010/main" val="2616654375"/>
              </p:ext>
            </p:extLst>
          </p:nvPr>
        </p:nvGraphicFramePr>
        <p:xfrm>
          <a:off x="6648450" y="1665288"/>
          <a:ext cx="5543550"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4208923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TSO-E Graph 2">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0">
            <a:extLst>
              <a:ext uri="{FF2B5EF4-FFF2-40B4-BE49-F238E27FC236}">
                <a16:creationId xmlns:a16="http://schemas.microsoft.com/office/drawing/2014/main" id="{C04C5352-D576-AE47-888D-BF03439BD4FC}"/>
              </a:ext>
            </a:extLst>
          </p:cNvPr>
          <p:cNvSpPr>
            <a:spLocks noGrp="1"/>
          </p:cNvSpPr>
          <p:nvPr>
            <p:ph idx="1"/>
          </p:nvPr>
        </p:nvSpPr>
        <p:spPr>
          <a:xfrm>
            <a:off x="1739517" y="1665288"/>
            <a:ext cx="8712201" cy="4103972"/>
          </a:xfrm>
        </p:spPr>
        <p:txBody>
          <a:bodyPr>
            <a:normAutofit lnSpcReduction="10000"/>
          </a:bodyPr>
          <a:lstStyle/>
          <a:p>
            <a:r>
              <a:rPr lang="de-DE" b="1"/>
              <a:t>   </a:t>
            </a:r>
            <a:br>
              <a:rPr lang="de-DE" b="1"/>
            </a:br>
            <a:r>
              <a:rPr lang="de-DE" b="1"/>
              <a:t> </a:t>
            </a:r>
            <a:endParaRPr lang="de-DE" b="1"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br>
              <a:rPr lang="de-DE" sz="900" i="1">
                <a:solidFill>
                  <a:prstClr val="black"/>
                </a:solidFill>
              </a:rPr>
            </a:br>
            <a:br>
              <a:rPr lang="de-DE" sz="900" i="1">
                <a:solidFill>
                  <a:prstClr val="black"/>
                </a:solidFill>
              </a:rPr>
            </a:br>
            <a:br>
              <a:rPr lang="de-DE" sz="900" i="1">
                <a:solidFill>
                  <a:prstClr val="black"/>
                </a:solidFill>
              </a:rPr>
            </a:br>
            <a:r>
              <a:rPr lang="de-DE" sz="900" i="1">
                <a:solidFill>
                  <a:prstClr val="black"/>
                </a:solidFill>
              </a:rPr>
              <a:t>Source: Insert </a:t>
            </a:r>
            <a:r>
              <a:rPr lang="de-DE" sz="900" i="1" err="1">
                <a:solidFill>
                  <a:prstClr val="black"/>
                </a:solidFill>
              </a:rPr>
              <a:t>here</a:t>
            </a:r>
            <a:r>
              <a:rPr lang="de-DE" sz="900" i="1">
                <a:solidFill>
                  <a:prstClr val="black"/>
                </a:solidFill>
              </a:rPr>
              <a:t> </a:t>
            </a:r>
            <a:r>
              <a:rPr lang="de-DE" sz="900" i="1" err="1">
                <a:solidFill>
                  <a:prstClr val="black"/>
                </a:solidFill>
              </a:rPr>
              <a:t>if</a:t>
            </a:r>
            <a:r>
              <a:rPr lang="de-DE" sz="900" i="1">
                <a:solidFill>
                  <a:prstClr val="black"/>
                </a:solidFill>
              </a:rPr>
              <a:t> </a:t>
            </a:r>
            <a:r>
              <a:rPr lang="de-DE" sz="900" i="1" err="1">
                <a:solidFill>
                  <a:prstClr val="black"/>
                </a:solidFill>
              </a:rPr>
              <a:t>applicable</a:t>
            </a:r>
            <a:endParaRPr lang="de-DE" sz="900"/>
          </a:p>
        </p:txBody>
      </p:sp>
      <p:graphicFrame>
        <p:nvGraphicFramePr>
          <p:cNvPr id="6" name="Diagramm 5" title="Flächendiagramm Platzhalter">
            <a:extLst>
              <a:ext uri="{FF2B5EF4-FFF2-40B4-BE49-F238E27FC236}">
                <a16:creationId xmlns:a16="http://schemas.microsoft.com/office/drawing/2014/main" id="{654DBC48-79E2-BF45-94FB-10AE0A01AFE4}"/>
              </a:ext>
            </a:extLst>
          </p:cNvPr>
          <p:cNvGraphicFramePr/>
          <p:nvPr userDrawn="1">
            <p:extLst>
              <p:ext uri="{D42A27DB-BD31-4B8C-83A1-F6EECF244321}">
                <p14:modId xmlns:p14="http://schemas.microsoft.com/office/powerpoint/2010/main" val="1491827380"/>
              </p:ext>
            </p:extLst>
          </p:nvPr>
        </p:nvGraphicFramePr>
        <p:xfrm>
          <a:off x="382587" y="1665288"/>
          <a:ext cx="11522075" cy="39959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82209438"/>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
            <a:extLst>
              <a:ext uri="{FF2B5EF4-FFF2-40B4-BE49-F238E27FC236}">
                <a16:creationId xmlns:a16="http://schemas.microsoft.com/office/drawing/2014/main" id="{C62E783B-8C38-B14F-A829-53ADBD597589}"/>
              </a:ext>
            </a:extLst>
          </p:cNvPr>
          <p:cNvSpPr>
            <a:spLocks noGrp="1"/>
          </p:cNvSpPr>
          <p:nvPr>
            <p:ph idx="1"/>
          </p:nvPr>
        </p:nvSpPr>
        <p:spPr>
          <a:xfrm>
            <a:off x="407368" y="1747353"/>
            <a:ext cx="7200800" cy="4292180"/>
          </a:xfrm>
        </p:spPr>
        <p:txBody>
          <a:bodyPr/>
          <a:lstStyle/>
          <a:p>
            <a:r>
              <a:rPr lang="de-DE">
                <a:solidFill>
                  <a:srgbClr val="0F218B"/>
                </a:solidFill>
              </a:rPr>
              <a:t>Headline 3 – Edit </a:t>
            </a:r>
            <a:r>
              <a:rPr lang="de-DE" err="1">
                <a:solidFill>
                  <a:srgbClr val="0F218B"/>
                </a:solidFill>
              </a:rPr>
              <a:t>the</a:t>
            </a:r>
            <a:r>
              <a:rPr lang="de-DE">
                <a:solidFill>
                  <a:srgbClr val="0F218B"/>
                </a:solidFill>
              </a:rPr>
              <a:t> </a:t>
            </a:r>
            <a:r>
              <a:rPr lang="de-DE" err="1">
                <a:solidFill>
                  <a:srgbClr val="0F218B"/>
                </a:solidFill>
              </a:rPr>
              <a:t>pie</a:t>
            </a:r>
            <a:r>
              <a:rPr lang="de-DE">
                <a:solidFill>
                  <a:srgbClr val="0F218B"/>
                </a:solidFill>
              </a:rPr>
              <a:t> </a:t>
            </a:r>
            <a:r>
              <a:rPr lang="de-DE" err="1">
                <a:solidFill>
                  <a:srgbClr val="0F218B"/>
                </a:solidFill>
              </a:rPr>
              <a:t>chart</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on it. </a:t>
            </a:r>
            <a:r>
              <a:rPr lang="de-DE" err="1">
                <a:solidFill>
                  <a:srgbClr val="0F218B"/>
                </a:solidFill>
              </a:rPr>
              <a:t>Now</a:t>
            </a:r>
            <a:r>
              <a:rPr lang="de-DE">
                <a:solidFill>
                  <a:srgbClr val="0F218B"/>
                </a:solidFill>
              </a:rPr>
              <a:t> </a:t>
            </a:r>
            <a:r>
              <a:rPr lang="de-DE" err="1">
                <a:solidFill>
                  <a:srgbClr val="0F218B"/>
                </a:solidFill>
              </a:rPr>
              <a:t>icons</a:t>
            </a:r>
            <a:r>
              <a:rPr lang="de-DE">
                <a:solidFill>
                  <a:srgbClr val="0F218B"/>
                </a:solidFill>
              </a:rPr>
              <a:t> </a:t>
            </a:r>
            <a:r>
              <a:rPr lang="de-DE" err="1">
                <a:solidFill>
                  <a:srgbClr val="0F218B"/>
                </a:solidFill>
              </a:rPr>
              <a:t>appear</a:t>
            </a:r>
            <a:r>
              <a:rPr lang="de-DE">
                <a:solidFill>
                  <a:srgbClr val="0F218B"/>
                </a:solidFill>
              </a:rPr>
              <a:t>. </a:t>
            </a:r>
            <a:r>
              <a:rPr lang="de-DE" err="1">
                <a:solidFill>
                  <a:srgbClr val="0F218B"/>
                </a:solidFill>
              </a:rPr>
              <a:t>If</a:t>
            </a:r>
            <a:r>
              <a:rPr lang="de-DE">
                <a:solidFill>
                  <a:srgbClr val="0F218B"/>
                </a:solidFill>
              </a:rPr>
              <a:t> </a:t>
            </a:r>
            <a:r>
              <a:rPr lang="de-DE" err="1">
                <a:solidFill>
                  <a:srgbClr val="0F218B"/>
                </a:solidFill>
              </a:rPr>
              <a:t>you</a:t>
            </a:r>
            <a:r>
              <a:rPr lang="de-DE">
                <a:solidFill>
                  <a:srgbClr val="0F218B"/>
                </a:solidFill>
              </a:rPr>
              <a:t> </a:t>
            </a:r>
            <a:r>
              <a:rPr lang="de-DE" err="1">
                <a:solidFill>
                  <a:srgbClr val="0F218B"/>
                </a:solidFill>
              </a:rPr>
              <a:t>keep</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cursor</a:t>
            </a:r>
            <a:r>
              <a:rPr lang="de-DE">
                <a:solidFill>
                  <a:srgbClr val="0F218B"/>
                </a:solidFill>
              </a:rPr>
              <a:t> </a:t>
            </a:r>
            <a:r>
              <a:rPr lang="de-DE" err="1">
                <a:solidFill>
                  <a:srgbClr val="0F218B"/>
                </a:solidFill>
              </a:rPr>
              <a:t>above</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icons</a:t>
            </a:r>
            <a:r>
              <a:rPr lang="de-DE">
                <a:solidFill>
                  <a:srgbClr val="0F218B"/>
                </a:solidFill>
              </a:rPr>
              <a:t>, a </a:t>
            </a:r>
            <a:r>
              <a:rPr lang="de-DE" err="1">
                <a:solidFill>
                  <a:srgbClr val="0F218B"/>
                </a:solidFill>
              </a:rPr>
              <a:t>descriptive</a:t>
            </a:r>
            <a:r>
              <a:rPr lang="de-DE">
                <a:solidFill>
                  <a:srgbClr val="0F218B"/>
                </a:solidFill>
              </a:rPr>
              <a:t> </a:t>
            </a:r>
            <a:r>
              <a:rPr lang="de-DE" err="1">
                <a:solidFill>
                  <a:srgbClr val="0F218B"/>
                </a:solidFill>
              </a:rPr>
              <a:t>text</a:t>
            </a:r>
            <a:r>
              <a:rPr lang="de-DE">
                <a:solidFill>
                  <a:srgbClr val="0F218B"/>
                </a:solidFill>
              </a:rPr>
              <a:t> </a:t>
            </a:r>
            <a:r>
              <a:rPr lang="de-DE" err="1">
                <a:solidFill>
                  <a:srgbClr val="0F218B"/>
                </a:solidFill>
              </a:rPr>
              <a:t>appears</a:t>
            </a:r>
            <a:r>
              <a:rPr lang="de-DE">
                <a:solidFill>
                  <a:srgbClr val="0F218B"/>
                </a:solidFill>
              </a:rPr>
              <a:t>. </a:t>
            </a:r>
          </a:p>
          <a:p>
            <a:r>
              <a:rPr lang="de-DE" err="1"/>
              <a:t>You</a:t>
            </a:r>
            <a:r>
              <a:rPr lang="de-DE"/>
              <a:t> </a:t>
            </a:r>
            <a:r>
              <a:rPr lang="de-DE" err="1"/>
              <a:t>may</a:t>
            </a:r>
            <a:r>
              <a:rPr lang="de-DE"/>
              <a:t> </a:t>
            </a:r>
            <a:r>
              <a:rPr lang="de-DE" err="1"/>
              <a:t>change</a:t>
            </a:r>
            <a:r>
              <a:rPr lang="de-DE"/>
              <a:t> </a:t>
            </a:r>
            <a:r>
              <a:rPr lang="de-DE" err="1"/>
              <a:t>the</a:t>
            </a:r>
            <a:r>
              <a:rPr lang="de-DE"/>
              <a:t> type </a:t>
            </a:r>
            <a:r>
              <a:rPr lang="de-DE" err="1"/>
              <a:t>of</a:t>
            </a:r>
            <a:r>
              <a:rPr lang="de-DE"/>
              <a:t> </a:t>
            </a:r>
            <a:r>
              <a:rPr lang="de-DE" err="1"/>
              <a:t>chart</a:t>
            </a:r>
            <a:r>
              <a:rPr lang="de-DE"/>
              <a:t>, </a:t>
            </a:r>
            <a:r>
              <a:rPr lang="de-DE" err="1"/>
              <a:t>the</a:t>
            </a:r>
            <a:r>
              <a:rPr lang="de-DE"/>
              <a:t> </a:t>
            </a:r>
            <a:r>
              <a:rPr lang="de-DE" err="1"/>
              <a:t>layout</a:t>
            </a:r>
            <a:r>
              <a:rPr lang="de-DE"/>
              <a:t> and </a:t>
            </a:r>
            <a:r>
              <a:rPr lang="de-DE" err="1"/>
              <a:t>colour</a:t>
            </a:r>
            <a:r>
              <a:rPr lang="de-DE"/>
              <a:t> </a:t>
            </a:r>
            <a:r>
              <a:rPr lang="de-DE" err="1"/>
              <a:t>scheme</a:t>
            </a:r>
            <a:r>
              <a:rPr lang="de-DE"/>
              <a:t>. </a:t>
            </a:r>
            <a:r>
              <a:rPr lang="de-DE" err="1"/>
              <a:t>We</a:t>
            </a:r>
            <a:r>
              <a:rPr lang="de-DE"/>
              <a:t> </a:t>
            </a:r>
            <a:r>
              <a:rPr lang="de-DE" err="1"/>
              <a:t>advise</a:t>
            </a:r>
            <a:r>
              <a:rPr lang="de-DE"/>
              <a:t> </a:t>
            </a:r>
            <a:r>
              <a:rPr lang="de-DE" err="1"/>
              <a:t>to</a:t>
            </a:r>
            <a:r>
              <a:rPr lang="de-DE"/>
              <a:t> </a:t>
            </a:r>
            <a:r>
              <a:rPr lang="de-DE" err="1"/>
              <a:t>refrain</a:t>
            </a:r>
            <a:r>
              <a:rPr lang="de-DE"/>
              <a:t> </a:t>
            </a:r>
            <a:r>
              <a:rPr lang="de-DE" err="1"/>
              <a:t>from</a:t>
            </a:r>
            <a:r>
              <a:rPr lang="de-DE"/>
              <a:t> </a:t>
            </a:r>
            <a:r>
              <a:rPr lang="de-DE" err="1"/>
              <a:t>using</a:t>
            </a:r>
            <a:r>
              <a:rPr lang="de-DE"/>
              <a:t> </a:t>
            </a:r>
            <a:r>
              <a:rPr lang="de-DE" err="1"/>
              <a:t>gradients</a:t>
            </a:r>
            <a:r>
              <a:rPr lang="de-DE"/>
              <a:t> and </a:t>
            </a:r>
            <a:r>
              <a:rPr lang="de-DE" err="1"/>
              <a:t>shadows</a:t>
            </a:r>
            <a:r>
              <a:rPr lang="de-DE"/>
              <a:t> – </a:t>
            </a:r>
            <a:r>
              <a:rPr lang="de-DE" err="1"/>
              <a:t>this</a:t>
            </a:r>
            <a:r>
              <a:rPr lang="de-DE"/>
              <a:t> </a:t>
            </a:r>
            <a:r>
              <a:rPr lang="de-DE" err="1"/>
              <a:t>does</a:t>
            </a:r>
            <a:r>
              <a:rPr lang="de-DE"/>
              <a:t> not </a:t>
            </a:r>
            <a:r>
              <a:rPr lang="de-DE" err="1"/>
              <a:t>add</a:t>
            </a:r>
            <a:r>
              <a:rPr lang="de-DE"/>
              <a:t> </a:t>
            </a:r>
            <a:r>
              <a:rPr lang="de-DE" err="1"/>
              <a:t>any</a:t>
            </a:r>
            <a:r>
              <a:rPr lang="de-DE"/>
              <a:t> </a:t>
            </a:r>
            <a:r>
              <a:rPr lang="de-DE" err="1"/>
              <a:t>information</a:t>
            </a:r>
            <a:r>
              <a:rPr lang="de-DE"/>
              <a:t> in </a:t>
            </a:r>
            <a:r>
              <a:rPr lang="de-DE" err="1"/>
              <a:t>most</a:t>
            </a:r>
            <a:r>
              <a:rPr lang="de-DE"/>
              <a:t> </a:t>
            </a:r>
            <a:r>
              <a:rPr lang="de-DE" err="1"/>
              <a:t>cases</a:t>
            </a:r>
            <a:r>
              <a:rPr lang="de-DE"/>
              <a:t>. </a:t>
            </a:r>
          </a:p>
          <a:p>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endParaRPr lang="de-DE"/>
          </a:p>
          <a:p>
            <a:endParaRPr lang="de-DE"/>
          </a:p>
        </p:txBody>
      </p:sp>
      <p:graphicFrame>
        <p:nvGraphicFramePr>
          <p:cNvPr id="6" name="Inhaltsplatzhalter 8" title="Kreisdiagramm Platzhalter">
            <a:extLst>
              <a:ext uri="{FF2B5EF4-FFF2-40B4-BE49-F238E27FC236}">
                <a16:creationId xmlns:a16="http://schemas.microsoft.com/office/drawing/2014/main" id="{6D36771A-5075-9748-A710-7DBB70C12D6A}"/>
              </a:ext>
            </a:extLst>
          </p:cNvPr>
          <p:cNvGraphicFramePr>
            <a:graphicFrameLocks/>
          </p:cNvGraphicFramePr>
          <p:nvPr userDrawn="1">
            <p:extLst>
              <p:ext uri="{D42A27DB-BD31-4B8C-83A1-F6EECF244321}">
                <p14:modId xmlns:p14="http://schemas.microsoft.com/office/powerpoint/2010/main" val="3232390385"/>
              </p:ext>
            </p:extLst>
          </p:nvPr>
        </p:nvGraphicFramePr>
        <p:xfrm>
          <a:off x="8472264" y="1747353"/>
          <a:ext cx="2951162"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2389664"/>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7" name="Inhaltsplatzhalter 1">
            <a:extLst>
              <a:ext uri="{FF2B5EF4-FFF2-40B4-BE49-F238E27FC236}">
                <a16:creationId xmlns:a16="http://schemas.microsoft.com/office/drawing/2014/main" id="{C1F9600C-DD2A-3D4A-B5B0-19ADE1EE280E}"/>
              </a:ext>
            </a:extLst>
          </p:cNvPr>
          <p:cNvSpPr>
            <a:spLocks noGrp="1"/>
          </p:cNvSpPr>
          <p:nvPr>
            <p:ph idx="18"/>
          </p:nvPr>
        </p:nvSpPr>
        <p:spPr>
          <a:xfrm>
            <a:off x="349412" y="854984"/>
            <a:ext cx="3648000" cy="3311525"/>
          </a:xfrm>
        </p:spPr>
        <p:txBody>
          <a:bodyPr>
            <a:noAutofit/>
          </a:bodyPr>
          <a:lstStyle>
            <a:lvl1pPr>
              <a:defRPr sz="1800"/>
            </a:lvl1pPr>
          </a:lstStyle>
          <a:p>
            <a:r>
              <a:rPr lang="de-DE" err="1">
                <a:latin typeface="Calibri" panose="020F0502020204030204" pitchFamily="34" charset="0"/>
                <a:cs typeface="Calibri" panose="020F0502020204030204" pitchFamily="34" charset="0"/>
              </a:rPr>
              <a:t>Examples</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r>
              <a:rPr lang="de-DE">
                <a:latin typeface="Calibri" panose="020F0502020204030204" pitchFamily="34" charset="0"/>
                <a:cs typeface="Calibri" panose="020F0502020204030204" pitchFamily="34" charset="0"/>
              </a:rPr>
              <a:t>.</a:t>
            </a:r>
          </a:p>
          <a:p>
            <a:r>
              <a:rPr lang="en-US">
                <a:latin typeface="Calibri" panose="020F0502020204030204" pitchFamily="34" charset="0"/>
                <a:cs typeface="Calibri" panose="020F0502020204030204" pitchFamily="34" charset="0"/>
              </a:rPr>
              <a:t>Be aware that there is a significant difference between using only the enter-key and using the combination of enter- and shift-key.</a:t>
            </a:r>
          </a:p>
          <a:p>
            <a:r>
              <a:rPr lang="en-US">
                <a:latin typeface="Calibri" panose="020F0502020204030204" pitchFamily="34" charset="0"/>
                <a:cs typeface="Calibri" panose="020F0502020204030204" pitchFamily="34" charset="0"/>
              </a:rPr>
              <a:t>Using only the enter-key will create a new bullet point.</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 </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If you only want to start the text in a new line (like this sentence) and keep the numeration, use shift-enter. </a:t>
            </a:r>
          </a:p>
          <a:p>
            <a:r>
              <a:rPr lang="en-US">
                <a:latin typeface="Calibri" panose="020F0502020204030204" pitchFamily="34" charset="0"/>
                <a:cs typeface="Calibri" panose="020F0502020204030204" pitchFamily="34" charset="0"/>
              </a:rPr>
              <a:t>Text will resize automatically.</a:t>
            </a:r>
          </a:p>
          <a:p>
            <a:endParaRPr lang="de-DE">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p:txBody>
      </p:sp>
      <p:sp>
        <p:nvSpPr>
          <p:cNvPr id="8" name="Inhaltsplatzhalter 2">
            <a:extLst>
              <a:ext uri="{FF2B5EF4-FFF2-40B4-BE49-F238E27FC236}">
                <a16:creationId xmlns:a16="http://schemas.microsoft.com/office/drawing/2014/main" id="{C36A1AC1-56A4-4346-B7AD-92B4196EBB80}"/>
              </a:ext>
            </a:extLst>
          </p:cNvPr>
          <p:cNvSpPr>
            <a:spLocks noGrp="1"/>
          </p:cNvSpPr>
          <p:nvPr>
            <p:ph idx="19"/>
          </p:nvPr>
        </p:nvSpPr>
        <p:spPr>
          <a:xfrm>
            <a:off x="7752184" y="836362"/>
            <a:ext cx="3648000" cy="3311525"/>
          </a:xfrm>
        </p:spPr>
        <p:txBody>
          <a:bodyPr/>
          <a:lstStyle>
            <a:lvl1pPr>
              <a:defRPr sz="1800"/>
            </a:lvl1pPr>
            <a:lvl2pPr>
              <a:defRPr sz="1800"/>
            </a:lvl2pPr>
            <a:lvl3pPr>
              <a:defRPr sz="1800"/>
            </a:lvl3pPr>
            <a:lvl4pPr>
              <a:defRPr sz="1800"/>
            </a:lvl4pPr>
            <a:lvl5pPr>
              <a:defRPr sz="1800"/>
            </a:lvl5pPr>
          </a:lstStyle>
          <a:p>
            <a:r>
              <a:rPr lang="de-DE" err="1">
                <a:latin typeface="Calibri" panose="020F0502020204030204" pitchFamily="34" charset="0"/>
                <a:cs typeface="Calibri" panose="020F0502020204030204" pitchFamily="34" charset="0"/>
              </a:rPr>
              <a:t>Example</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br>
              <a:rPr lang="de-DE">
                <a:latin typeface="Calibri" panose="020F0502020204030204" pitchFamily="34" charset="0"/>
                <a:cs typeface="Calibri" panose="020F0502020204030204" pitchFamily="34" charset="0"/>
              </a:rPr>
            </a:br>
            <a:endParaRPr lang="de-DE">
              <a:latin typeface="Calibri" panose="020F0502020204030204" pitchFamily="34" charset="0"/>
              <a:cs typeface="Calibri" panose="020F0502020204030204" pitchFamily="34" charset="0"/>
            </a:endParaRPr>
          </a:p>
          <a:p>
            <a:r>
              <a:rPr lang="de-DE">
                <a:latin typeface="Calibri" panose="020F0502020204030204" pitchFamily="34" charset="0"/>
                <a:cs typeface="Calibri" panose="020F0502020204030204" pitchFamily="34" charset="0"/>
              </a:rPr>
              <a:t>Dummy </a:t>
            </a:r>
            <a:r>
              <a:rPr lang="de-DE" err="1">
                <a:latin typeface="Calibri" panose="020F0502020204030204" pitchFamily="34" charset="0"/>
                <a:cs typeface="Calibri" panose="020F0502020204030204" pitchFamily="34" charset="0"/>
              </a:rPr>
              <a:t>text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here</a:t>
            </a:r>
            <a:endParaRPr lang="de-DE">
              <a:latin typeface="Calibri" panose="020F0502020204030204" pitchFamily="34" charset="0"/>
              <a:cs typeface="Calibri" panose="020F0502020204030204" pitchFamily="34" charset="0"/>
            </a:endParaRPr>
          </a:p>
          <a:p>
            <a:pPr lvl="1"/>
            <a:r>
              <a:rPr lang="de-DE">
                <a:latin typeface="Calibri" panose="020F0502020204030204" pitchFamily="34" charset="0"/>
                <a:cs typeface="Calibri" panose="020F0502020204030204" pitchFamily="34" charset="0"/>
              </a:rPr>
              <a:t>Second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2"/>
            <a:r>
              <a:rPr lang="de-DE">
                <a:latin typeface="Calibri" panose="020F0502020204030204" pitchFamily="34" charset="0"/>
                <a:cs typeface="Calibri" panose="020F0502020204030204" pitchFamily="34" charset="0"/>
              </a:rPr>
              <a:t>Third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3"/>
            <a:r>
              <a:rPr lang="de-DE" err="1">
                <a:latin typeface="Calibri" panose="020F0502020204030204" pitchFamily="34" charset="0"/>
                <a:cs typeface="Calibri" panose="020F0502020204030204" pitchFamily="34" charset="0"/>
              </a:rPr>
              <a:t>Fourth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4"/>
            <a:r>
              <a:rPr lang="de-DE" err="1">
                <a:latin typeface="Calibri" panose="020F0502020204030204" pitchFamily="34" charset="0"/>
                <a:cs typeface="Calibri" panose="020F0502020204030204" pitchFamily="34" charset="0"/>
              </a:rPr>
              <a:t>Fifth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p:txBody>
      </p:sp>
      <p:graphicFrame>
        <p:nvGraphicFramePr>
          <p:cNvPr id="9" name="Inhaltsplatzhalter 7" title="Infobox Platzhalter">
            <a:extLst>
              <a:ext uri="{FF2B5EF4-FFF2-40B4-BE49-F238E27FC236}">
                <a16:creationId xmlns:a16="http://schemas.microsoft.com/office/drawing/2014/main" id="{03B3DB83-3BE0-1D49-9913-2E54862A2869}"/>
              </a:ext>
            </a:extLst>
          </p:cNvPr>
          <p:cNvGraphicFramePr>
            <a:graphicFrameLocks/>
          </p:cNvGraphicFramePr>
          <p:nvPr userDrawn="1">
            <p:extLst>
              <p:ext uri="{D42A27DB-BD31-4B8C-83A1-F6EECF244321}">
                <p14:modId xmlns:p14="http://schemas.microsoft.com/office/powerpoint/2010/main" val="2580603730"/>
              </p:ext>
            </p:extLst>
          </p:nvPr>
        </p:nvGraphicFramePr>
        <p:xfrm>
          <a:off x="4079776" y="836362"/>
          <a:ext cx="3474386" cy="3203797"/>
        </p:xfrm>
        <a:graphic>
          <a:graphicData uri="http://schemas.openxmlformats.org/drawingml/2006/table">
            <a:tbl>
              <a:tblPr bandCol="1">
                <a:tableStyleId>{3B4B98B0-60AC-42C2-AFA5-B58CD77FA1E5}</a:tableStyleId>
              </a:tblPr>
              <a:tblGrid>
                <a:gridCol w="3474386">
                  <a:extLst>
                    <a:ext uri="{9D8B030D-6E8A-4147-A177-3AD203B41FA5}">
                      <a16:colId xmlns:a16="http://schemas.microsoft.com/office/drawing/2014/main" val="1090517882"/>
                    </a:ext>
                  </a:extLst>
                </a:gridCol>
              </a:tblGrid>
              <a:tr h="3203797">
                <a:tc>
                  <a:txBody>
                    <a:bodyPr/>
                    <a:lstStyle/>
                    <a:p>
                      <a:r>
                        <a:rPr lang="de-DE" sz="1800" b="1">
                          <a:solidFill>
                            <a:srgbClr val="015092"/>
                          </a:solidFill>
                          <a:latin typeface="Calibri" panose="020F0502020204030204" pitchFamily="34" charset="0"/>
                          <a:cs typeface="Calibri" panose="020F0502020204030204" pitchFamily="34" charset="0"/>
                        </a:rPr>
                        <a:t>Infobox </a:t>
                      </a:r>
                    </a:p>
                    <a:p>
                      <a:endParaRPr lang="de-DE" sz="1800" b="1">
                        <a:solidFill>
                          <a:srgbClr val="015092"/>
                        </a:solidFill>
                        <a:latin typeface="Calibri" panose="020F0502020204030204" pitchFamily="34" charset="0"/>
                        <a:cs typeface="Calibri" panose="020F0502020204030204" pitchFamily="34" charset="0"/>
                      </a:endParaRPr>
                    </a:p>
                    <a:p>
                      <a:r>
                        <a:rPr lang="de-DE" sz="1800">
                          <a:solidFill>
                            <a:srgbClr val="015092"/>
                          </a:solidFill>
                          <a:latin typeface="Calibri" panose="020F0502020204030204" pitchFamily="34" charset="0"/>
                          <a:cs typeface="Calibri" panose="020F0502020204030204" pitchFamily="34" charset="0"/>
                        </a:rPr>
                        <a:t>By </a:t>
                      </a:r>
                      <a:r>
                        <a:rPr lang="de-DE" sz="1800" err="1">
                          <a:solidFill>
                            <a:srgbClr val="015092"/>
                          </a:solidFill>
                          <a:latin typeface="Calibri" panose="020F0502020204030204" pitchFamily="34" charset="0"/>
                          <a:cs typeface="Calibri" panose="020F0502020204030204" pitchFamily="34" charset="0"/>
                        </a:rPr>
                        <a:t>using</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buttons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decrease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in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‚Start‘ </a:t>
                      </a:r>
                      <a:r>
                        <a:rPr lang="de-DE" sz="1800" err="1">
                          <a:solidFill>
                            <a:srgbClr val="015092"/>
                          </a:solidFill>
                          <a:latin typeface="Calibri" panose="020F0502020204030204" pitchFamily="34" charset="0"/>
                          <a:cs typeface="Calibri" panose="020F0502020204030204" pitchFamily="34" charset="0"/>
                        </a:rPr>
                        <a:t>menu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you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can</a:t>
                      </a:r>
                      <a:r>
                        <a:rPr lang="de-DE" sz="1800">
                          <a:solidFill>
                            <a:srgbClr val="015092"/>
                          </a:solidFill>
                          <a:latin typeface="Calibri" panose="020F0502020204030204" pitchFamily="34" charset="0"/>
                          <a:cs typeface="Calibri" panose="020F0502020204030204" pitchFamily="34" charset="0"/>
                        </a:rPr>
                        <a:t> switch </a:t>
                      </a:r>
                      <a:r>
                        <a:rPr lang="de-DE" sz="1800" err="1">
                          <a:solidFill>
                            <a:srgbClr val="015092"/>
                          </a:solidFill>
                          <a:latin typeface="Calibri" panose="020F0502020204030204" pitchFamily="34" charset="0"/>
                          <a:cs typeface="Calibri" panose="020F0502020204030204" pitchFamily="34" charset="0"/>
                        </a:rPr>
                        <a:t>between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indention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levels</a:t>
                      </a:r>
                      <a:r>
                        <a:rPr lang="de-DE" sz="1800">
                          <a:solidFill>
                            <a:srgbClr val="015092"/>
                          </a:solidFill>
                          <a:latin typeface="Calibri" panose="020F0502020204030204" pitchFamily="34" charset="0"/>
                          <a:cs typeface="Calibri" panose="020F0502020204030204" pitchFamily="34" charset="0"/>
                        </a:rPr>
                        <a:t>. This </a:t>
                      </a:r>
                      <a:r>
                        <a:rPr lang="de-DE" sz="1800" err="1">
                          <a:solidFill>
                            <a:srgbClr val="015092"/>
                          </a:solidFill>
                          <a:latin typeface="Calibri" panose="020F0502020204030204" pitchFamily="34" charset="0"/>
                          <a:cs typeface="Calibri" panose="020F0502020204030204" pitchFamily="34" charset="0"/>
                        </a:rPr>
                        <a:t>is</a:t>
                      </a:r>
                      <a:r>
                        <a:rPr lang="de-DE" sz="1800">
                          <a:solidFill>
                            <a:srgbClr val="015092"/>
                          </a:solidFill>
                          <a:latin typeface="Calibri" panose="020F0502020204030204" pitchFamily="34" charset="0"/>
                          <a:cs typeface="Calibri" panose="020F0502020204030204" pitchFamily="34" charset="0"/>
                        </a:rPr>
                        <a:t> valid </a:t>
                      </a:r>
                      <a:r>
                        <a:rPr lang="de-DE" sz="1800" err="1">
                          <a:solidFill>
                            <a:srgbClr val="015092"/>
                          </a:solidFill>
                          <a:latin typeface="Calibri" panose="020F0502020204030204" pitchFamily="34" charset="0"/>
                          <a:cs typeface="Calibri" panose="020F0502020204030204" pitchFamily="34" charset="0"/>
                        </a:rPr>
                        <a:t>for</a:t>
                      </a:r>
                      <a:r>
                        <a:rPr lang="de-DE" sz="1800">
                          <a:solidFill>
                            <a:srgbClr val="015092"/>
                          </a:solidFill>
                          <a:latin typeface="Calibri" panose="020F0502020204030204" pitchFamily="34" charset="0"/>
                          <a:cs typeface="Calibri" panose="020F0502020204030204" pitchFamily="34" charset="0"/>
                        </a:rPr>
                        <a:t> all </a:t>
                      </a:r>
                      <a:r>
                        <a:rPr lang="de-DE" sz="1800" err="1">
                          <a:solidFill>
                            <a:srgbClr val="015092"/>
                          </a:solidFill>
                          <a:latin typeface="Calibri" panose="020F0502020204030204" pitchFamily="34" charset="0"/>
                          <a:cs typeface="Calibri" panose="020F0502020204030204" pitchFamily="34" charset="0"/>
                        </a:rPr>
                        <a:t>kinds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of</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listings</a:t>
                      </a:r>
                      <a:r>
                        <a:rPr lang="de-DE" sz="1800">
                          <a:solidFill>
                            <a:srgbClr val="015092"/>
                          </a:solidFill>
                          <a:latin typeface="Calibri" panose="020F0502020204030204" pitchFamily="34" charset="0"/>
                          <a:cs typeface="Calibri" panose="020F0502020204030204" pitchFamily="34" charset="0"/>
                        </a:rPr>
                        <a:t>, e.g. </a:t>
                      </a:r>
                      <a:r>
                        <a:rPr lang="de-DE" sz="1800" err="1">
                          <a:solidFill>
                            <a:srgbClr val="015092"/>
                          </a:solidFill>
                          <a:latin typeface="Calibri" panose="020F0502020204030204" pitchFamily="34" charset="0"/>
                          <a:cs typeface="Calibri" panose="020F0502020204030204" pitchFamily="34" charset="0"/>
                        </a:rPr>
                        <a:t>bullet</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points</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enumerations</a:t>
                      </a:r>
                      <a:r>
                        <a:rPr lang="de-DE" sz="1800">
                          <a:solidFill>
                            <a:srgbClr val="015092"/>
                          </a:solidFill>
                          <a:latin typeface="Calibri" panose="020F0502020204030204" pitchFamily="34" charset="0"/>
                          <a:cs typeface="Calibri" panose="020F0502020204030204" pitchFamily="34"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2331007764"/>
                  </a:ext>
                </a:extLst>
              </a:tr>
            </a:tbl>
          </a:graphicData>
        </a:graphic>
      </p:graphicFrame>
    </p:spTree>
    <p:extLst>
      <p:ext uri="{BB962C8B-B14F-4D97-AF65-F5344CB8AC3E}">
        <p14:creationId xmlns:p14="http://schemas.microsoft.com/office/powerpoint/2010/main" val="3066248548"/>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63F95587-91DB-574E-BF98-C631A8B7FEB8}"/>
              </a:ext>
            </a:extLst>
          </p:cNvPr>
          <p:cNvSpPr>
            <a:spLocks noGrp="1"/>
          </p:cNvSpPr>
          <p:nvPr>
            <p:ph idx="4294967295"/>
          </p:nvPr>
        </p:nvSpPr>
        <p:spPr>
          <a:xfrm>
            <a:off x="359864" y="1124744"/>
            <a:ext cx="11521546" cy="3311810"/>
          </a:xfrm>
        </p:spPr>
        <p:txBody>
          <a:bodyPr numCol="2" spcCol="216000">
            <a:normAutofit/>
          </a:bodyPr>
          <a:lstStyle/>
          <a:p>
            <a:pPr marL="342900" indent="-342900">
              <a:lnSpc>
                <a:spcPct val="120000"/>
              </a:lnSpc>
              <a:buClr>
                <a:srgbClr val="707F86"/>
              </a:buClr>
              <a:buFont typeface="+mj-lt"/>
              <a:buAutoNum type="arabicParenBoth"/>
            </a:pPr>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p>
          <a:p>
            <a:pPr marL="342900" indent="-342900">
              <a:lnSpc>
                <a:spcPct val="120000"/>
              </a:lnSpc>
              <a:buClr>
                <a:srgbClr val="707F86"/>
              </a:buClr>
              <a:buFont typeface="+mj-lt"/>
              <a:buAutoNum type="arabicParenBoth"/>
            </a:pPr>
            <a:r>
              <a:rPr lang="de-DE"/>
              <a:t>In </a:t>
            </a:r>
            <a:r>
              <a:rPr lang="de-DE" err="1"/>
              <a:t>general</a:t>
            </a:r>
            <a:r>
              <a:rPr lang="de-DE"/>
              <a:t>, </a:t>
            </a:r>
            <a:r>
              <a:rPr lang="de-DE" err="1"/>
              <a:t>it</a:t>
            </a:r>
            <a:r>
              <a:rPr lang="de-DE"/>
              <a:t> </a:t>
            </a:r>
            <a:r>
              <a:rPr lang="de-DE" err="1"/>
              <a:t>is</a:t>
            </a:r>
            <a:r>
              <a:rPr lang="de-DE"/>
              <a:t> a </a:t>
            </a:r>
            <a:r>
              <a:rPr lang="de-DE" err="1"/>
              <a:t>good</a:t>
            </a:r>
            <a:r>
              <a:rPr lang="de-DE"/>
              <a:t> </a:t>
            </a:r>
            <a:r>
              <a:rPr lang="de-DE" err="1"/>
              <a:t>idea</a:t>
            </a:r>
            <a:r>
              <a:rPr lang="de-DE"/>
              <a:t> just </a:t>
            </a:r>
            <a:r>
              <a:rPr lang="de-DE" err="1"/>
              <a:t>to</a:t>
            </a:r>
            <a:r>
              <a:rPr lang="de-DE"/>
              <a:t> </a:t>
            </a:r>
            <a:r>
              <a:rPr lang="de-DE" err="1"/>
              <a:t>provide</a:t>
            </a:r>
            <a:r>
              <a:rPr lang="de-DE"/>
              <a:t> </a:t>
            </a:r>
            <a:r>
              <a:rPr lang="de-DE" err="1"/>
              <a:t>abstracts</a:t>
            </a:r>
            <a:r>
              <a:rPr lang="de-DE"/>
              <a:t> - </a:t>
            </a:r>
            <a:r>
              <a:rPr lang="de-DE" err="1"/>
              <a:t>this</a:t>
            </a:r>
            <a:r>
              <a:rPr lang="de-DE"/>
              <a:t> </a:t>
            </a:r>
            <a:r>
              <a:rPr lang="de-DE" err="1"/>
              <a:t>is</a:t>
            </a:r>
            <a:r>
              <a:rPr lang="de-DE"/>
              <a:t> a screen </a:t>
            </a:r>
            <a:r>
              <a:rPr lang="de-DE" err="1"/>
              <a:t>presentation</a:t>
            </a:r>
            <a:r>
              <a:rPr lang="de-DE"/>
              <a:t>, and </a:t>
            </a:r>
            <a:r>
              <a:rPr lang="de-DE" err="1"/>
              <a:t>nobody</a:t>
            </a:r>
            <a:r>
              <a:rPr lang="de-DE"/>
              <a:t> </a:t>
            </a:r>
            <a:r>
              <a:rPr lang="de-DE" err="1"/>
              <a:t>likes</a:t>
            </a:r>
            <a:r>
              <a:rPr lang="de-DE"/>
              <a:t> </a:t>
            </a:r>
            <a:r>
              <a:rPr lang="de-DE" err="1"/>
              <a:t>to</a:t>
            </a:r>
            <a:r>
              <a:rPr lang="de-DE"/>
              <a:t> </a:t>
            </a:r>
            <a:r>
              <a:rPr lang="de-DE" err="1"/>
              <a:t>read</a:t>
            </a:r>
            <a:r>
              <a:rPr lang="de-DE"/>
              <a:t> </a:t>
            </a:r>
            <a:r>
              <a:rPr lang="de-DE" err="1"/>
              <a:t>much</a:t>
            </a:r>
            <a:r>
              <a:rPr lang="de-DE"/>
              <a:t> </a:t>
            </a:r>
            <a:r>
              <a:rPr lang="de-DE" err="1"/>
              <a:t>text</a:t>
            </a:r>
            <a:r>
              <a:rPr lang="de-DE"/>
              <a:t> on </a:t>
            </a:r>
            <a:r>
              <a:rPr lang="de-DE" err="1"/>
              <a:t>the</a:t>
            </a:r>
            <a:r>
              <a:rPr lang="de-DE"/>
              <a:t> screen. </a:t>
            </a:r>
          </a:p>
          <a:p>
            <a:pPr marL="342900" indent="-342900">
              <a:lnSpc>
                <a:spcPct val="120000"/>
              </a:lnSpc>
              <a:buClr>
                <a:srgbClr val="707F86"/>
              </a:buClr>
              <a:buFont typeface="+mj-lt"/>
              <a:buAutoNum type="arabicParenBoth"/>
            </a:pPr>
            <a:endParaRPr lang="de-DE"/>
          </a:p>
          <a:p>
            <a:pPr marL="342900" indent="-342900">
              <a:lnSpc>
                <a:spcPct val="120000"/>
              </a:lnSpc>
              <a:buClr>
                <a:srgbClr val="707F86"/>
              </a:buClr>
              <a:buFont typeface="+mj-lt"/>
              <a:buAutoNum type="arabicParenBoth"/>
            </a:pPr>
            <a:r>
              <a:rPr lang="en-US"/>
              <a:t>Be aware that there is a significant difference between using only the enter-key and using the combination of enter- and shift-key</a:t>
            </a:r>
            <a:r>
              <a:rPr lang="de-DE"/>
              <a:t>.</a:t>
            </a:r>
          </a:p>
          <a:p>
            <a:pPr marL="342900" indent="-342900">
              <a:lnSpc>
                <a:spcPct val="120000"/>
              </a:lnSpc>
              <a:buClr>
                <a:srgbClr val="707F86"/>
              </a:buClr>
              <a:buFont typeface="+mj-lt"/>
              <a:buAutoNum type="arabicParenBoth"/>
            </a:pPr>
            <a:r>
              <a:rPr lang="de-DE"/>
              <a:t>In </a:t>
            </a:r>
            <a:r>
              <a:rPr lang="de-DE" err="1"/>
              <a:t>this</a:t>
            </a:r>
            <a:r>
              <a:rPr lang="de-DE"/>
              <a:t> </a:t>
            </a:r>
            <a:r>
              <a:rPr lang="de-DE" err="1"/>
              <a:t>textbox</a:t>
            </a:r>
            <a:r>
              <a:rPr lang="de-DE"/>
              <a:t>, </a:t>
            </a:r>
            <a:r>
              <a:rPr lang="de-DE" err="1"/>
              <a:t>using</a:t>
            </a:r>
            <a:r>
              <a:rPr lang="de-DE"/>
              <a:t> </a:t>
            </a:r>
            <a:r>
              <a:rPr lang="de-DE" err="1"/>
              <a:t>only</a:t>
            </a:r>
            <a:r>
              <a:rPr lang="de-DE"/>
              <a:t> </a:t>
            </a:r>
            <a:r>
              <a:rPr lang="de-DE" err="1"/>
              <a:t>the</a:t>
            </a:r>
            <a:r>
              <a:rPr lang="de-DE"/>
              <a:t> enter-</a:t>
            </a:r>
            <a:r>
              <a:rPr lang="de-DE" err="1"/>
              <a:t>key</a:t>
            </a:r>
            <a:r>
              <a:rPr lang="de-DE"/>
              <a:t> will </a:t>
            </a:r>
            <a:r>
              <a:rPr lang="de-DE" err="1"/>
              <a:t>create</a:t>
            </a:r>
            <a:r>
              <a:rPr lang="de-DE"/>
              <a:t> a </a:t>
            </a:r>
            <a:r>
              <a:rPr lang="de-DE" err="1"/>
              <a:t>new</a:t>
            </a:r>
            <a:r>
              <a:rPr lang="de-DE"/>
              <a:t> </a:t>
            </a:r>
            <a:r>
              <a:rPr lang="de-DE" err="1"/>
              <a:t>paragraph</a:t>
            </a:r>
            <a:r>
              <a:rPr lang="de-DE"/>
              <a:t>, </a:t>
            </a:r>
            <a:r>
              <a:rPr lang="de-DE" err="1"/>
              <a:t>causing</a:t>
            </a:r>
            <a:r>
              <a:rPr lang="de-DE"/>
              <a:t> a </a:t>
            </a:r>
            <a:r>
              <a:rPr lang="de-DE" err="1"/>
              <a:t>new</a:t>
            </a:r>
            <a:r>
              <a:rPr lang="de-DE"/>
              <a:t> </a:t>
            </a:r>
            <a:r>
              <a:rPr lang="de-DE" err="1"/>
              <a:t>numeration</a:t>
            </a:r>
            <a:r>
              <a:rPr lang="de-DE"/>
              <a:t>. </a:t>
            </a:r>
            <a:br>
              <a:rPr lang="de-DE"/>
            </a:br>
            <a:r>
              <a:rPr lang="de-DE" err="1"/>
              <a:t>If</a:t>
            </a:r>
            <a:r>
              <a:rPr lang="de-DE"/>
              <a:t> </a:t>
            </a:r>
            <a:r>
              <a:rPr lang="de-DE" err="1"/>
              <a:t>you</a:t>
            </a:r>
            <a:r>
              <a:rPr lang="de-DE"/>
              <a:t> </a:t>
            </a:r>
            <a:r>
              <a:rPr lang="de-DE" err="1"/>
              <a:t>only</a:t>
            </a:r>
            <a:r>
              <a:rPr lang="de-DE"/>
              <a:t> </a:t>
            </a:r>
            <a:r>
              <a:rPr lang="de-DE" err="1"/>
              <a:t>want</a:t>
            </a:r>
            <a:r>
              <a:rPr lang="de-DE"/>
              <a:t> </a:t>
            </a:r>
            <a:r>
              <a:rPr lang="de-DE" err="1"/>
              <a:t>to</a:t>
            </a:r>
            <a:r>
              <a:rPr lang="de-DE"/>
              <a:t> </a:t>
            </a:r>
            <a:r>
              <a:rPr lang="de-DE" err="1"/>
              <a:t>start</a:t>
            </a:r>
            <a:r>
              <a:rPr lang="de-DE"/>
              <a:t> </a:t>
            </a:r>
            <a:r>
              <a:rPr lang="de-DE" err="1"/>
              <a:t>the</a:t>
            </a:r>
            <a:r>
              <a:rPr lang="de-DE"/>
              <a:t> </a:t>
            </a:r>
            <a:r>
              <a:rPr lang="de-DE" err="1"/>
              <a:t>text</a:t>
            </a:r>
            <a:r>
              <a:rPr lang="de-DE"/>
              <a:t> in a </a:t>
            </a:r>
            <a:r>
              <a:rPr lang="de-DE" err="1"/>
              <a:t>new</a:t>
            </a:r>
            <a:r>
              <a:rPr lang="de-DE"/>
              <a:t> </a:t>
            </a:r>
            <a:r>
              <a:rPr lang="de-DE" err="1"/>
              <a:t>line</a:t>
            </a:r>
            <a:r>
              <a:rPr lang="de-DE"/>
              <a:t> (like </a:t>
            </a:r>
            <a:r>
              <a:rPr lang="de-DE" err="1"/>
              <a:t>this</a:t>
            </a:r>
            <a:r>
              <a:rPr lang="de-DE"/>
              <a:t> </a:t>
            </a:r>
            <a:r>
              <a:rPr lang="de-DE" err="1"/>
              <a:t>sentence</a:t>
            </a:r>
            <a:r>
              <a:rPr lang="de-DE"/>
              <a:t>) and </a:t>
            </a:r>
            <a:r>
              <a:rPr lang="de-DE" err="1"/>
              <a:t>keep</a:t>
            </a:r>
            <a:r>
              <a:rPr lang="de-DE"/>
              <a:t> </a:t>
            </a:r>
            <a:r>
              <a:rPr lang="de-DE" err="1"/>
              <a:t>the</a:t>
            </a:r>
            <a:r>
              <a:rPr lang="de-DE"/>
              <a:t> </a:t>
            </a:r>
            <a:r>
              <a:rPr lang="de-DE" err="1"/>
              <a:t>numeration</a:t>
            </a:r>
            <a:r>
              <a:rPr lang="de-DE"/>
              <a:t>, </a:t>
            </a:r>
            <a:r>
              <a:rPr lang="de-DE" err="1"/>
              <a:t>use</a:t>
            </a:r>
            <a:r>
              <a:rPr lang="de-DE"/>
              <a:t> shift-</a:t>
            </a:r>
            <a:r>
              <a:rPr lang="de-DE" err="1"/>
              <a:t>enter</a:t>
            </a:r>
            <a:r>
              <a:rPr lang="de-DE"/>
              <a:t>.  </a:t>
            </a:r>
          </a:p>
        </p:txBody>
      </p:sp>
    </p:spTree>
    <p:extLst>
      <p:ext uri="{BB962C8B-B14F-4D97-AF65-F5344CB8AC3E}">
        <p14:creationId xmlns:p14="http://schemas.microsoft.com/office/powerpoint/2010/main" val="2107386348"/>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045ED79A-32AA-D64E-AAD5-54B4B9C4DE4E}"/>
              </a:ext>
            </a:extLst>
          </p:cNvPr>
          <p:cNvSpPr>
            <a:spLocks noGrp="1"/>
          </p:cNvSpPr>
          <p:nvPr>
            <p:ph idx="1"/>
          </p:nvPr>
        </p:nvSpPr>
        <p:spPr>
          <a:xfrm>
            <a:off x="397842" y="939341"/>
            <a:ext cx="11506291" cy="4829919"/>
          </a:xfrm>
        </p:spPr>
        <p:txBody>
          <a:bodyPr/>
          <a:lstStyle>
            <a:lvl1pPr>
              <a:defRPr>
                <a:solidFill>
                  <a:schemeClr val="tx1">
                    <a:lumMod val="50000"/>
                  </a:schemeClr>
                </a:solidFill>
              </a:defRPr>
            </a:lvl1pPr>
          </a:lstStyle>
          <a:p>
            <a:r>
              <a:rPr lang="de-DE">
                <a:solidFill>
                  <a:srgbClr val="0F218B"/>
                </a:solidFill>
              </a:rPr>
              <a:t>Headline 3 – Edit </a:t>
            </a:r>
            <a:r>
              <a:rPr lang="de-DE" err="1">
                <a:solidFill>
                  <a:srgbClr val="0F218B"/>
                </a:solidFill>
              </a:rPr>
              <a:t>text</a:t>
            </a:r>
            <a:r>
              <a:rPr lang="de-DE">
                <a:solidFill>
                  <a:srgbClr val="0F218B"/>
                </a:solidFill>
              </a:rPr>
              <a:t> </a:t>
            </a:r>
            <a:r>
              <a:rPr lang="de-DE" err="1">
                <a:solidFill>
                  <a:srgbClr val="0F218B"/>
                </a:solidFill>
              </a:rPr>
              <a:t>here</a:t>
            </a:r>
            <a:r>
              <a:rPr lang="de-DE">
                <a:solidFill>
                  <a:srgbClr val="0F218B"/>
                </a:solidFill>
              </a:rPr>
              <a:t>.</a:t>
            </a:r>
            <a:endParaRPr lang="de-DE" i="1">
              <a:solidFill>
                <a:srgbClr val="0F218B"/>
              </a:solidFill>
            </a:endParaRPr>
          </a:p>
        </p:txBody>
      </p:sp>
      <p:grpSp>
        <p:nvGrpSpPr>
          <p:cNvPr id="4" name="Group 3553" title="6-Monats-Zeitleiste Platzhalter">
            <a:extLst>
              <a:ext uri="{FF2B5EF4-FFF2-40B4-BE49-F238E27FC236}">
                <a16:creationId xmlns:a16="http://schemas.microsoft.com/office/drawing/2014/main" id="{104D80E7-590A-6F45-BD68-8611B65301C7}"/>
              </a:ext>
            </a:extLst>
          </p:cNvPr>
          <p:cNvGrpSpPr/>
          <p:nvPr userDrawn="1"/>
        </p:nvGrpSpPr>
        <p:grpSpPr>
          <a:xfrm>
            <a:off x="1811339" y="2381327"/>
            <a:ext cx="8569325" cy="3224119"/>
            <a:chOff x="0" y="359738"/>
            <a:chExt cx="10490200" cy="5139089"/>
          </a:xfrm>
        </p:grpSpPr>
        <p:grpSp>
          <p:nvGrpSpPr>
            <p:cNvPr id="6" name="Group 3530">
              <a:extLst>
                <a:ext uri="{FF2B5EF4-FFF2-40B4-BE49-F238E27FC236}">
                  <a16:creationId xmlns:a16="http://schemas.microsoft.com/office/drawing/2014/main" id="{0F489A34-EB0D-9844-8E5C-68A73CD91E77}"/>
                </a:ext>
              </a:extLst>
            </p:cNvPr>
            <p:cNvGrpSpPr/>
            <p:nvPr/>
          </p:nvGrpSpPr>
          <p:grpSpPr>
            <a:xfrm>
              <a:off x="463551" y="803442"/>
              <a:ext cx="5797974" cy="4695385"/>
              <a:chOff x="545" y="358575"/>
              <a:chExt cx="5797973" cy="4695384"/>
            </a:xfrm>
          </p:grpSpPr>
          <p:sp>
            <p:nvSpPr>
              <p:cNvPr id="15" name="Shape 3525">
                <a:extLst>
                  <a:ext uri="{FF2B5EF4-FFF2-40B4-BE49-F238E27FC236}">
                    <a16:creationId xmlns:a16="http://schemas.microsoft.com/office/drawing/2014/main" id="{A153CEA7-30AE-F849-A6F4-864E0256893E}"/>
                  </a:ext>
                </a:extLst>
              </p:cNvPr>
              <p:cNvSpPr/>
              <p:nvPr/>
            </p:nvSpPr>
            <p:spPr>
              <a:xfrm flipV="1">
                <a:off x="545" y="358575"/>
                <a:ext cx="0" cy="241032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6" name="Shape 3526">
                <a:extLst>
                  <a:ext uri="{FF2B5EF4-FFF2-40B4-BE49-F238E27FC236}">
                    <a16:creationId xmlns:a16="http://schemas.microsoft.com/office/drawing/2014/main" id="{60C53EF1-C062-D545-8D50-5E5A151EAEF2}"/>
                  </a:ext>
                </a:extLst>
              </p:cNvPr>
              <p:cNvSpPr/>
              <p:nvPr/>
            </p:nvSpPr>
            <p:spPr>
              <a:xfrm flipV="1">
                <a:off x="755773" y="1567594"/>
                <a:ext cx="0" cy="1201303"/>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7" name="Shape 3527">
                <a:extLst>
                  <a:ext uri="{FF2B5EF4-FFF2-40B4-BE49-F238E27FC236}">
                    <a16:creationId xmlns:a16="http://schemas.microsoft.com/office/drawing/2014/main" id="{13DFF85B-1393-F24D-B481-3D1EF145FDA3}"/>
                  </a:ext>
                </a:extLst>
              </p:cNvPr>
              <p:cNvSpPr/>
              <p:nvPr/>
            </p:nvSpPr>
            <p:spPr>
              <a:xfrm flipV="1">
                <a:off x="5798518" y="721344"/>
                <a:ext cx="0" cy="204755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8" name="Shape 3528">
                <a:extLst>
                  <a:ext uri="{FF2B5EF4-FFF2-40B4-BE49-F238E27FC236}">
                    <a16:creationId xmlns:a16="http://schemas.microsoft.com/office/drawing/2014/main" id="{DC0087D8-03A9-6944-85A2-0EFC81E8E914}"/>
                  </a:ext>
                </a:extLst>
              </p:cNvPr>
              <p:cNvSpPr/>
              <p:nvPr/>
            </p:nvSpPr>
            <p:spPr>
              <a:xfrm>
                <a:off x="1608725" y="3274911"/>
                <a:ext cx="0" cy="1779048"/>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9" name="Shape 3529">
                <a:extLst>
                  <a:ext uri="{FF2B5EF4-FFF2-40B4-BE49-F238E27FC236}">
                    <a16:creationId xmlns:a16="http://schemas.microsoft.com/office/drawing/2014/main" id="{DECA1AED-351A-F54C-8939-BE1935F59845}"/>
                  </a:ext>
                </a:extLst>
              </p:cNvPr>
              <p:cNvSpPr/>
              <p:nvPr/>
            </p:nvSpPr>
            <p:spPr>
              <a:xfrm>
                <a:off x="4459938" y="3274911"/>
                <a:ext cx="0" cy="909640"/>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grpSp>
        <p:grpSp>
          <p:nvGrpSpPr>
            <p:cNvPr id="7" name="Group 3537">
              <a:extLst>
                <a:ext uri="{FF2B5EF4-FFF2-40B4-BE49-F238E27FC236}">
                  <a16:creationId xmlns:a16="http://schemas.microsoft.com/office/drawing/2014/main" id="{A90B8DDB-C27F-1A4D-B381-D7862AAE7931}"/>
                </a:ext>
              </a:extLst>
            </p:cNvPr>
            <p:cNvGrpSpPr/>
            <p:nvPr/>
          </p:nvGrpSpPr>
          <p:grpSpPr>
            <a:xfrm>
              <a:off x="0" y="3216502"/>
              <a:ext cx="10490200" cy="508001"/>
              <a:chOff x="0" y="0"/>
              <a:chExt cx="10490200" cy="508000"/>
            </a:xfrm>
          </p:grpSpPr>
          <p:sp>
            <p:nvSpPr>
              <p:cNvPr id="9" name="Shape 3531">
                <a:extLst>
                  <a:ext uri="{FF2B5EF4-FFF2-40B4-BE49-F238E27FC236}">
                    <a16:creationId xmlns:a16="http://schemas.microsoft.com/office/drawing/2014/main" id="{11C1F5E3-318A-7F41-9327-18EA7D1F2420}"/>
                  </a:ext>
                </a:extLst>
              </p:cNvPr>
              <p:cNvSpPr/>
              <p:nvPr/>
            </p:nvSpPr>
            <p:spPr>
              <a:xfrm>
                <a:off x="1793240" y="0"/>
                <a:ext cx="1524001" cy="508000"/>
              </a:xfrm>
              <a:prstGeom prst="rect">
                <a:avLst/>
              </a:prstGeom>
              <a:solidFill>
                <a:srgbClr val="51A1D2">
                  <a:alpha val="8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February</a:t>
                </a:r>
                <a:endParaRPr lang="de-DE" sz="1400" cap="none">
                  <a:latin typeface="Calibri" panose="020F0502020204030204" pitchFamily="34" charset="0"/>
                  <a:cs typeface="Calibri" panose="020F0502020204030204" pitchFamily="34" charset="0"/>
                </a:endParaRPr>
              </a:p>
            </p:txBody>
          </p:sp>
          <p:sp>
            <p:nvSpPr>
              <p:cNvPr id="10" name="Shape 3532">
                <a:extLst>
                  <a:ext uri="{FF2B5EF4-FFF2-40B4-BE49-F238E27FC236}">
                    <a16:creationId xmlns:a16="http://schemas.microsoft.com/office/drawing/2014/main" id="{0CAAF65E-76F6-2A43-B9EB-D5012C50B795}"/>
                  </a:ext>
                </a:extLst>
              </p:cNvPr>
              <p:cNvSpPr/>
              <p:nvPr/>
            </p:nvSpPr>
            <p:spPr>
              <a:xfrm>
                <a:off x="3586479" y="0"/>
                <a:ext cx="1524001" cy="508000"/>
              </a:xfrm>
              <a:prstGeom prst="rect">
                <a:avLst/>
              </a:prstGeom>
              <a:solidFill>
                <a:schemeClr val="accent2"/>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March</a:t>
                </a:r>
                <a:endParaRPr sz="1400">
                  <a:latin typeface="Calibri" panose="020F0502020204030204" pitchFamily="34" charset="0"/>
                  <a:cs typeface="Calibri" panose="020F0502020204030204" pitchFamily="34" charset="0"/>
                </a:endParaRPr>
              </a:p>
            </p:txBody>
          </p:sp>
          <p:sp>
            <p:nvSpPr>
              <p:cNvPr id="11" name="Shape 3533">
                <a:extLst>
                  <a:ext uri="{FF2B5EF4-FFF2-40B4-BE49-F238E27FC236}">
                    <a16:creationId xmlns:a16="http://schemas.microsoft.com/office/drawing/2014/main" id="{07E0612B-2EE4-D94B-B9D5-7C3647E11828}"/>
                  </a:ext>
                </a:extLst>
              </p:cNvPr>
              <p:cNvSpPr/>
              <p:nvPr/>
            </p:nvSpPr>
            <p:spPr>
              <a:xfrm>
                <a:off x="5379719" y="0"/>
                <a:ext cx="1524001" cy="508000"/>
              </a:xfrm>
              <a:prstGeom prst="rect">
                <a:avLst/>
              </a:prstGeom>
              <a:solidFill>
                <a:schemeClr val="accent3"/>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April</a:t>
                </a:r>
              </a:p>
            </p:txBody>
          </p:sp>
          <p:sp>
            <p:nvSpPr>
              <p:cNvPr id="12" name="Shape 3534">
                <a:extLst>
                  <a:ext uri="{FF2B5EF4-FFF2-40B4-BE49-F238E27FC236}">
                    <a16:creationId xmlns:a16="http://schemas.microsoft.com/office/drawing/2014/main" id="{A49F006A-263E-B749-84F7-45EC0200E53B}"/>
                  </a:ext>
                </a:extLst>
              </p:cNvPr>
              <p:cNvSpPr/>
              <p:nvPr/>
            </p:nvSpPr>
            <p:spPr>
              <a:xfrm>
                <a:off x="7172959" y="0"/>
                <a:ext cx="1524001" cy="508000"/>
              </a:xfrm>
              <a:prstGeom prst="rect">
                <a:avLst/>
              </a:prstGeom>
              <a:solidFill>
                <a:srgbClr val="313131">
                  <a:alpha val="8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May</a:t>
                </a:r>
              </a:p>
            </p:txBody>
          </p:sp>
          <p:sp>
            <p:nvSpPr>
              <p:cNvPr id="13" name="Shape 3535">
                <a:extLst>
                  <a:ext uri="{FF2B5EF4-FFF2-40B4-BE49-F238E27FC236}">
                    <a16:creationId xmlns:a16="http://schemas.microsoft.com/office/drawing/2014/main" id="{F74572F9-391D-914E-9B18-1442CC5747BA}"/>
                  </a:ext>
                </a:extLst>
              </p:cNvPr>
              <p:cNvSpPr/>
              <p:nvPr/>
            </p:nvSpPr>
            <p:spPr>
              <a:xfrm>
                <a:off x="8966200" y="0"/>
                <a:ext cx="1524000" cy="508000"/>
              </a:xfrm>
              <a:prstGeom prst="rect">
                <a:avLst/>
              </a:prstGeom>
              <a:solidFill>
                <a:srgbClr val="313131">
                  <a:alpha val="6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June</a:t>
                </a:r>
              </a:p>
            </p:txBody>
          </p:sp>
          <p:sp>
            <p:nvSpPr>
              <p:cNvPr id="14" name="Shape 3536">
                <a:extLst>
                  <a:ext uri="{FF2B5EF4-FFF2-40B4-BE49-F238E27FC236}">
                    <a16:creationId xmlns:a16="http://schemas.microsoft.com/office/drawing/2014/main" id="{9E60BD2D-E973-D848-94DA-2522289CF023}"/>
                  </a:ext>
                </a:extLst>
              </p:cNvPr>
              <p:cNvSpPr/>
              <p:nvPr/>
            </p:nvSpPr>
            <p:spPr>
              <a:xfrm>
                <a:off x="0" y="0"/>
                <a:ext cx="1524000" cy="508000"/>
              </a:xfrm>
              <a:prstGeom prst="rect">
                <a:avLst/>
              </a:prstGeom>
              <a:solidFill>
                <a:srgbClr val="015092"/>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January</a:t>
                </a:r>
                <a:endParaRPr sz="1400">
                  <a:latin typeface="Calibri" panose="020F0502020204030204" pitchFamily="34" charset="0"/>
                  <a:cs typeface="Calibri" panose="020F0502020204030204" pitchFamily="34" charset="0"/>
                </a:endParaRPr>
              </a:p>
            </p:txBody>
          </p:sp>
        </p:grpSp>
        <p:sp>
          <p:nvSpPr>
            <p:cNvPr id="8" name="Shape 3538">
              <a:extLst>
                <a:ext uri="{FF2B5EF4-FFF2-40B4-BE49-F238E27FC236}">
                  <a16:creationId xmlns:a16="http://schemas.microsoft.com/office/drawing/2014/main" id="{A6354215-87B2-714D-B863-6578DB1C0933}"/>
                </a:ext>
              </a:extLst>
            </p:cNvPr>
            <p:cNvSpPr/>
            <p:nvPr/>
          </p:nvSpPr>
          <p:spPr>
            <a:xfrm>
              <a:off x="608959" y="359738"/>
              <a:ext cx="493135" cy="8882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grpSp>
      <p:sp>
        <p:nvSpPr>
          <p:cNvPr id="20" name="Shape 3538">
            <a:extLst>
              <a:ext uri="{FF2B5EF4-FFF2-40B4-BE49-F238E27FC236}">
                <a16:creationId xmlns:a16="http://schemas.microsoft.com/office/drawing/2014/main" id="{35FD298D-674A-CC48-8F61-37BFAA2B6DB3}"/>
              </a:ext>
            </a:extLst>
          </p:cNvPr>
          <p:cNvSpPr/>
          <p:nvPr userDrawn="1"/>
        </p:nvSpPr>
        <p:spPr>
          <a:xfrm>
            <a:off x="2920857" y="3136102"/>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24</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7B384765-BFC7-8A40-914E-EB681AEE534B}"/>
              </a:ext>
            </a:extLst>
          </p:cNvPr>
          <p:cNvSpPr/>
          <p:nvPr userDrawn="1"/>
        </p:nvSpPr>
        <p:spPr>
          <a:xfrm>
            <a:off x="7061317" y="260667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AE2700E5-E78F-094F-96E0-403DD94E3ECA}"/>
              </a:ext>
            </a:extLst>
          </p:cNvPr>
          <p:cNvSpPr/>
          <p:nvPr userDrawn="1"/>
        </p:nvSpPr>
        <p:spPr>
          <a:xfrm>
            <a:off x="3640937" y="5319539"/>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09</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D2168131-C3E9-2642-AC6A-FD9DF04C35DF}"/>
              </a:ext>
            </a:extLst>
          </p:cNvPr>
          <p:cNvSpPr/>
          <p:nvPr userDrawn="1"/>
        </p:nvSpPr>
        <p:spPr>
          <a:xfrm>
            <a:off x="5945193" y="4771926"/>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30</a:t>
            </a:r>
            <a:endParaRPr sz="2400">
              <a:solidFill>
                <a:srgbClr val="015092"/>
              </a:solidFill>
              <a:latin typeface="Calibri" panose="020F0502020204030204" pitchFamily="34" charset="0"/>
              <a:cs typeface="Calibri" panose="020F0502020204030204" pitchFamily="34" charset="0"/>
            </a:endParaRPr>
          </a:p>
        </p:txBody>
      </p:sp>
      <p:sp>
        <p:nvSpPr>
          <p:cNvPr id="24" name="Shape 3539">
            <a:extLst>
              <a:ext uri="{FF2B5EF4-FFF2-40B4-BE49-F238E27FC236}">
                <a16:creationId xmlns:a16="http://schemas.microsoft.com/office/drawing/2014/main" id="{9070C1F2-9150-574A-80C7-16A9A88CD69A}"/>
              </a:ext>
            </a:extLst>
          </p:cNvPr>
          <p:cNvSpPr/>
          <p:nvPr userDrawn="1"/>
        </p:nvSpPr>
        <p:spPr>
          <a:xfrm>
            <a:off x="2748663" y="2380866"/>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Shape 3539">
            <a:extLst>
              <a:ext uri="{FF2B5EF4-FFF2-40B4-BE49-F238E27FC236}">
                <a16:creationId xmlns:a16="http://schemas.microsoft.com/office/drawing/2014/main" id="{F165BDCC-DA70-EC46-9626-3AB83AF24553}"/>
              </a:ext>
            </a:extLst>
          </p:cNvPr>
          <p:cNvSpPr/>
          <p:nvPr userDrawn="1"/>
        </p:nvSpPr>
        <p:spPr>
          <a:xfrm>
            <a:off x="7484962" y="2622989"/>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6" name="Shape 3539">
            <a:extLst>
              <a:ext uri="{FF2B5EF4-FFF2-40B4-BE49-F238E27FC236}">
                <a16:creationId xmlns:a16="http://schemas.microsoft.com/office/drawing/2014/main" id="{79E6AE81-3957-014F-ADD0-951A098602AC}"/>
              </a:ext>
            </a:extLst>
          </p:cNvPr>
          <p:cNvSpPr/>
          <p:nvPr userDrawn="1"/>
        </p:nvSpPr>
        <p:spPr>
          <a:xfrm>
            <a:off x="3374198" y="3154499"/>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CDDE768-FC4E-754B-8160-BC3805C4D230}"/>
              </a:ext>
            </a:extLst>
          </p:cNvPr>
          <p:cNvSpPr/>
          <p:nvPr userDrawn="1"/>
        </p:nvSpPr>
        <p:spPr>
          <a:xfrm>
            <a:off x="4061660" y="5339645"/>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FCEA35DC-17D6-1745-9FC7-F6342C85336C}"/>
              </a:ext>
            </a:extLst>
          </p:cNvPr>
          <p:cNvSpPr/>
          <p:nvPr userDrawn="1"/>
        </p:nvSpPr>
        <p:spPr>
          <a:xfrm>
            <a:off x="6359164" y="478191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1919188760"/>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pSp>
        <p:nvGrpSpPr>
          <p:cNvPr id="3" name="Group 3911" title="Jahres Zeitleiste Platzhalter">
            <a:extLst>
              <a:ext uri="{FF2B5EF4-FFF2-40B4-BE49-F238E27FC236}">
                <a16:creationId xmlns:a16="http://schemas.microsoft.com/office/drawing/2014/main" id="{C9AF7415-8D2A-C940-B919-D2896ED2CC76}"/>
              </a:ext>
            </a:extLst>
          </p:cNvPr>
          <p:cNvGrpSpPr/>
          <p:nvPr userDrawn="1"/>
        </p:nvGrpSpPr>
        <p:grpSpPr>
          <a:xfrm>
            <a:off x="1811524" y="2655243"/>
            <a:ext cx="7397880" cy="2749280"/>
            <a:chOff x="93735" y="581934"/>
            <a:chExt cx="10577686" cy="3930994"/>
          </a:xfrm>
        </p:grpSpPr>
        <p:grpSp>
          <p:nvGrpSpPr>
            <p:cNvPr id="4" name="Group 3892">
              <a:extLst>
                <a:ext uri="{FF2B5EF4-FFF2-40B4-BE49-F238E27FC236}">
                  <a16:creationId xmlns:a16="http://schemas.microsoft.com/office/drawing/2014/main" id="{BF9A743B-F676-5541-B47D-C0037A53680B}"/>
                </a:ext>
              </a:extLst>
            </p:cNvPr>
            <p:cNvGrpSpPr/>
            <p:nvPr/>
          </p:nvGrpSpPr>
          <p:grpSpPr>
            <a:xfrm>
              <a:off x="636627" y="581934"/>
              <a:ext cx="10034794" cy="3930994"/>
              <a:chOff x="6131" y="477113"/>
              <a:chExt cx="10034793" cy="3930992"/>
            </a:xfrm>
          </p:grpSpPr>
          <p:sp>
            <p:nvSpPr>
              <p:cNvPr id="7" name="Shape 3882">
                <a:extLst>
                  <a:ext uri="{FF2B5EF4-FFF2-40B4-BE49-F238E27FC236}">
                    <a16:creationId xmlns:a16="http://schemas.microsoft.com/office/drawing/2014/main" id="{FB374AB2-ACB5-F24F-8D5D-4E70071227EE}"/>
                  </a:ext>
                </a:extLst>
              </p:cNvPr>
              <p:cNvSpPr/>
              <p:nvPr/>
            </p:nvSpPr>
            <p:spPr>
              <a:xfrm flipV="1">
                <a:off x="4975193" y="477113"/>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8" name="Shape 3883">
                <a:extLst>
                  <a:ext uri="{FF2B5EF4-FFF2-40B4-BE49-F238E27FC236}">
                    <a16:creationId xmlns:a16="http://schemas.microsoft.com/office/drawing/2014/main" id="{EA1CE728-B269-1C4E-9B54-82A102A50404}"/>
                  </a:ext>
                </a:extLst>
              </p:cNvPr>
              <p:cNvSpPr/>
              <p:nvPr/>
            </p:nvSpPr>
            <p:spPr>
              <a:xfrm flipV="1">
                <a:off x="6131" y="477113"/>
                <a:ext cx="1" cy="1940560"/>
              </a:xfrm>
              <a:prstGeom prst="line">
                <a:avLst/>
              </a:prstGeom>
              <a:solidFill>
                <a:srgbClr val="015092"/>
              </a:solidFill>
              <a:ln w="63500" cap="flat">
                <a:solidFill>
                  <a:srgbClr val="01509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9" name="Shape 3884">
                <a:extLst>
                  <a:ext uri="{FF2B5EF4-FFF2-40B4-BE49-F238E27FC236}">
                    <a16:creationId xmlns:a16="http://schemas.microsoft.com/office/drawing/2014/main" id="{7F9696C5-6EFA-3F44-ACCC-A640A163B09E}"/>
                  </a:ext>
                </a:extLst>
              </p:cNvPr>
              <p:cNvSpPr/>
              <p:nvPr/>
            </p:nvSpPr>
            <p:spPr>
              <a:xfrm>
                <a:off x="38737" y="2461556"/>
                <a:ext cx="9911442" cy="0"/>
              </a:xfrm>
              <a:prstGeom prst="line">
                <a:avLst/>
              </a:prstGeom>
              <a:noFill/>
              <a:ln w="63500" cap="flat">
                <a:solidFill>
                  <a:srgbClr val="313131">
                    <a:alpha val="8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0" name="Shape 3886">
                <a:extLst>
                  <a:ext uri="{FF2B5EF4-FFF2-40B4-BE49-F238E27FC236}">
                    <a16:creationId xmlns:a16="http://schemas.microsoft.com/office/drawing/2014/main" id="{9F291BB0-5EAA-9348-8F11-398FB22080F8}"/>
                  </a:ext>
                </a:extLst>
              </p:cNvPr>
              <p:cNvSpPr/>
              <p:nvPr/>
            </p:nvSpPr>
            <p:spPr>
              <a:xfrm>
                <a:off x="9850422" y="2364572"/>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1" name="Shape 3887">
                <a:extLst>
                  <a:ext uri="{FF2B5EF4-FFF2-40B4-BE49-F238E27FC236}">
                    <a16:creationId xmlns:a16="http://schemas.microsoft.com/office/drawing/2014/main" id="{BCE477E8-F7BD-0F42-9589-05CBDFAAB18A}"/>
                  </a:ext>
                </a:extLst>
              </p:cNvPr>
              <p:cNvSpPr/>
              <p:nvPr/>
            </p:nvSpPr>
            <p:spPr>
              <a:xfrm>
                <a:off x="2411544" y="2368317"/>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2" name="Shape 3888">
                <a:extLst>
                  <a:ext uri="{FF2B5EF4-FFF2-40B4-BE49-F238E27FC236}">
                    <a16:creationId xmlns:a16="http://schemas.microsoft.com/office/drawing/2014/main" id="{7429753A-3C9E-B84B-BE29-D4FB586DA37E}"/>
                  </a:ext>
                </a:extLst>
              </p:cNvPr>
              <p:cNvSpPr/>
              <p:nvPr/>
            </p:nvSpPr>
            <p:spPr>
              <a:xfrm>
                <a:off x="4883584" y="2368318"/>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3" name="Shape 3889">
                <a:extLst>
                  <a:ext uri="{FF2B5EF4-FFF2-40B4-BE49-F238E27FC236}">
                    <a16:creationId xmlns:a16="http://schemas.microsoft.com/office/drawing/2014/main" id="{01F5BD46-1837-2445-81BC-19FA29B81F17}"/>
                  </a:ext>
                </a:extLst>
              </p:cNvPr>
              <p:cNvSpPr/>
              <p:nvPr/>
            </p:nvSpPr>
            <p:spPr>
              <a:xfrm>
                <a:off x="7368877" y="2368318"/>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4" name="Shape 3890">
                <a:extLst>
                  <a:ext uri="{FF2B5EF4-FFF2-40B4-BE49-F238E27FC236}">
                    <a16:creationId xmlns:a16="http://schemas.microsoft.com/office/drawing/2014/main" id="{38B19469-B9A6-8940-8470-7A36199769F8}"/>
                  </a:ext>
                </a:extLst>
              </p:cNvPr>
              <p:cNvSpPr/>
              <p:nvPr/>
            </p:nvSpPr>
            <p:spPr>
              <a:xfrm flipV="1">
                <a:off x="7451364" y="2463799"/>
                <a:ext cx="1" cy="1940560"/>
              </a:xfrm>
              <a:prstGeom prst="line">
                <a:avLst/>
              </a:prstGeom>
              <a:noFill/>
              <a:ln w="63500" cap="flat">
                <a:solidFill>
                  <a:srgbClr val="313131">
                    <a:alpha val="6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5" name="Shape 3891">
                <a:extLst>
                  <a:ext uri="{FF2B5EF4-FFF2-40B4-BE49-F238E27FC236}">
                    <a16:creationId xmlns:a16="http://schemas.microsoft.com/office/drawing/2014/main" id="{117DD6A9-A883-E544-9621-C8501B30B3B4}"/>
                  </a:ext>
                </a:extLst>
              </p:cNvPr>
              <p:cNvSpPr/>
              <p:nvPr/>
            </p:nvSpPr>
            <p:spPr>
              <a:xfrm flipV="1">
                <a:off x="2498616" y="2467545"/>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grpSp>
        <p:sp>
          <p:nvSpPr>
            <p:cNvPr id="6" name="Shape 3904">
              <a:extLst>
                <a:ext uri="{FF2B5EF4-FFF2-40B4-BE49-F238E27FC236}">
                  <a16:creationId xmlns:a16="http://schemas.microsoft.com/office/drawing/2014/main" id="{97E1DA5A-D2AC-CD4A-94FA-4070AD6EB5B4}"/>
                </a:ext>
              </a:extLst>
            </p:cNvPr>
            <p:cNvSpPr/>
            <p:nvPr/>
          </p:nvSpPr>
          <p:spPr>
            <a:xfrm>
              <a:off x="93735" y="1997149"/>
              <a:ext cx="1116503" cy="1116503"/>
            </a:xfrm>
            <a:prstGeom prst="ellipse">
              <a:avLst/>
            </a:prstGeom>
            <a:solidFill>
              <a:srgbClr val="015092"/>
            </a:solidFill>
            <a:ln w="12700" cap="flat">
              <a:solidFill>
                <a:srgbClr val="015092"/>
              </a:solid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a:r>
                <a:rPr sz="1400" b="1">
                  <a:latin typeface="Calibri" panose="020F0502020204030204" pitchFamily="34" charset="0"/>
                  <a:cs typeface="Calibri" panose="020F0502020204030204" pitchFamily="34" charset="0"/>
                </a:rPr>
                <a:t>Start</a:t>
              </a:r>
            </a:p>
          </p:txBody>
        </p:sp>
      </p:grpSp>
      <p:sp>
        <p:nvSpPr>
          <p:cNvPr id="16" name="Shape 3899">
            <a:extLst>
              <a:ext uri="{FF2B5EF4-FFF2-40B4-BE49-F238E27FC236}">
                <a16:creationId xmlns:a16="http://schemas.microsoft.com/office/drawing/2014/main" id="{1C04B757-37FD-8344-9AF0-04B08289508A}"/>
              </a:ext>
            </a:extLst>
          </p:cNvPr>
          <p:cNvSpPr/>
          <p:nvPr userDrawn="1"/>
        </p:nvSpPr>
        <p:spPr>
          <a:xfrm>
            <a:off x="5500456" y="4177891"/>
            <a:ext cx="555807"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19</a:t>
            </a:r>
            <a:endParaRPr sz="1400" b="1">
              <a:solidFill>
                <a:srgbClr val="313131"/>
              </a:solidFill>
              <a:latin typeface="Calibri" panose="020F0502020204030204" pitchFamily="34" charset="0"/>
              <a:cs typeface="Calibri" panose="020F0502020204030204" pitchFamily="34" charset="0"/>
            </a:endParaRPr>
          </a:p>
        </p:txBody>
      </p:sp>
      <p:sp>
        <p:nvSpPr>
          <p:cNvPr id="17" name="Shape 3899">
            <a:extLst>
              <a:ext uri="{FF2B5EF4-FFF2-40B4-BE49-F238E27FC236}">
                <a16:creationId xmlns:a16="http://schemas.microsoft.com/office/drawing/2014/main" id="{68276EE8-CA57-2346-9CCF-A025AFF6855B}"/>
              </a:ext>
            </a:extLst>
          </p:cNvPr>
          <p:cNvSpPr/>
          <p:nvPr userDrawn="1"/>
        </p:nvSpPr>
        <p:spPr>
          <a:xfrm>
            <a:off x="8958826" y="4177891"/>
            <a:ext cx="488973"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21</a:t>
            </a:r>
            <a:endParaRPr sz="1400" b="1">
              <a:solidFill>
                <a:srgbClr val="313131"/>
              </a:solidFill>
              <a:latin typeface="Calibri" panose="020F0502020204030204" pitchFamily="34" charset="0"/>
              <a:cs typeface="Calibri" panose="020F0502020204030204" pitchFamily="34" charset="0"/>
            </a:endParaRPr>
          </a:p>
        </p:txBody>
      </p:sp>
      <p:sp>
        <p:nvSpPr>
          <p:cNvPr id="18" name="Shape 3899">
            <a:extLst>
              <a:ext uri="{FF2B5EF4-FFF2-40B4-BE49-F238E27FC236}">
                <a16:creationId xmlns:a16="http://schemas.microsoft.com/office/drawing/2014/main" id="{23DE72D4-878E-2144-A9D3-A42389C2E721}"/>
              </a:ext>
            </a:extLst>
          </p:cNvPr>
          <p:cNvSpPr/>
          <p:nvPr userDrawn="1"/>
        </p:nvSpPr>
        <p:spPr>
          <a:xfrm>
            <a:off x="3746385" y="3735364"/>
            <a:ext cx="549411"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18</a:t>
            </a:r>
            <a:endParaRPr sz="1400" b="1">
              <a:solidFill>
                <a:srgbClr val="313131"/>
              </a:solidFill>
              <a:latin typeface="Calibri" panose="020F0502020204030204" pitchFamily="34" charset="0"/>
              <a:cs typeface="Calibri" panose="020F0502020204030204" pitchFamily="34" charset="0"/>
            </a:endParaRPr>
          </a:p>
        </p:txBody>
      </p:sp>
      <p:sp>
        <p:nvSpPr>
          <p:cNvPr id="19" name="Shape 3899">
            <a:extLst>
              <a:ext uri="{FF2B5EF4-FFF2-40B4-BE49-F238E27FC236}">
                <a16:creationId xmlns:a16="http://schemas.microsoft.com/office/drawing/2014/main" id="{6FE0A369-2E74-4C41-9332-CEA1A3F8CAA5}"/>
              </a:ext>
            </a:extLst>
          </p:cNvPr>
          <p:cNvSpPr/>
          <p:nvPr userDrawn="1"/>
        </p:nvSpPr>
        <p:spPr>
          <a:xfrm>
            <a:off x="7204755" y="3735364"/>
            <a:ext cx="566327"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en-US" sz="1400" b="1">
                <a:solidFill>
                  <a:srgbClr val="313131"/>
                </a:solidFill>
                <a:latin typeface="Calibri" panose="020F0502020204030204" pitchFamily="34" charset="0"/>
                <a:cs typeface="Calibri" panose="020F0502020204030204" pitchFamily="34" charset="0"/>
              </a:rPr>
              <a:t>20</a:t>
            </a:r>
            <a:endParaRPr sz="1400" b="1">
              <a:solidFill>
                <a:srgbClr val="313131"/>
              </a:solidFill>
              <a:latin typeface="Calibri" panose="020F0502020204030204" pitchFamily="34" charset="0"/>
              <a:cs typeface="Calibri" panose="020F0502020204030204" pitchFamily="34" charset="0"/>
            </a:endParaRPr>
          </a:p>
        </p:txBody>
      </p:sp>
      <p:sp>
        <p:nvSpPr>
          <p:cNvPr id="20" name="Shape 3538">
            <a:extLst>
              <a:ext uri="{FF2B5EF4-FFF2-40B4-BE49-F238E27FC236}">
                <a16:creationId xmlns:a16="http://schemas.microsoft.com/office/drawing/2014/main" id="{6218F089-DA01-8A49-B7EB-18202B0E694E}"/>
              </a:ext>
            </a:extLst>
          </p:cNvPr>
          <p:cNvSpPr/>
          <p:nvPr userDrawn="1"/>
        </p:nvSpPr>
        <p:spPr>
          <a:xfrm>
            <a:off x="5819509" y="2475684"/>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11</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3ACB3470-0EB9-4B42-869A-F6D9D2389C11}"/>
              </a:ext>
            </a:extLst>
          </p:cNvPr>
          <p:cNvSpPr/>
          <p:nvPr userDrawn="1"/>
        </p:nvSpPr>
        <p:spPr>
          <a:xfrm>
            <a:off x="4055313" y="510351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a:t>
            </a:r>
            <a:r>
              <a:rPr lang="de-DE" sz="2400">
                <a:solidFill>
                  <a:srgbClr val="015092"/>
                </a:solidFill>
                <a:latin typeface="Calibri" panose="020F0502020204030204" pitchFamily="34" charset="0"/>
                <a:cs typeface="Calibri" panose="020F0502020204030204" pitchFamily="34" charset="0"/>
              </a:rPr>
              <a:t>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BD2E93CF-7EB0-1D44-8FE8-B42CB15F1E38}"/>
              </a:ext>
            </a:extLst>
          </p:cNvPr>
          <p:cNvSpPr/>
          <p:nvPr userDrawn="1"/>
        </p:nvSpPr>
        <p:spPr>
          <a:xfrm>
            <a:off x="7547701" y="510351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12</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1CA058CB-FB2E-7B41-9FC5-4261D2748707}"/>
              </a:ext>
            </a:extLst>
          </p:cNvPr>
          <p:cNvSpPr/>
          <p:nvPr userDrawn="1"/>
        </p:nvSpPr>
        <p:spPr>
          <a:xfrm>
            <a:off x="2308791" y="2475684"/>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sp>
        <p:nvSpPr>
          <p:cNvPr id="24" name="Shape 3539">
            <a:extLst>
              <a:ext uri="{FF2B5EF4-FFF2-40B4-BE49-F238E27FC236}">
                <a16:creationId xmlns:a16="http://schemas.microsoft.com/office/drawing/2014/main" id="{9FFAAAAB-BD81-254B-BB85-D3B92CADBECE}"/>
              </a:ext>
            </a:extLst>
          </p:cNvPr>
          <p:cNvSpPr/>
          <p:nvPr userDrawn="1"/>
        </p:nvSpPr>
        <p:spPr>
          <a:xfrm>
            <a:off x="2727791" y="2465838"/>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Inhaltsplatzhalter 1">
            <a:extLst>
              <a:ext uri="{FF2B5EF4-FFF2-40B4-BE49-F238E27FC236}">
                <a16:creationId xmlns:a16="http://schemas.microsoft.com/office/drawing/2014/main" id="{A948F616-4F52-274D-9802-62F7B100D2E0}"/>
              </a:ext>
            </a:extLst>
          </p:cNvPr>
          <p:cNvSpPr>
            <a:spLocks noGrp="1"/>
          </p:cNvSpPr>
          <p:nvPr>
            <p:ph idx="1"/>
          </p:nvPr>
        </p:nvSpPr>
        <p:spPr>
          <a:xfrm>
            <a:off x="383051" y="801295"/>
            <a:ext cx="11617325" cy="698184"/>
          </a:xfrm>
        </p:spPr>
        <p:txBody>
          <a:bodyPr>
            <a:normAutofit/>
          </a:bodyPr>
          <a:lstStyle/>
          <a:p>
            <a:r>
              <a:rPr lang="de-DE" b="1">
                <a:solidFill>
                  <a:srgbClr val="0F218B"/>
                </a:solidFill>
              </a:rPr>
              <a:t>Headline 3 – Edit </a:t>
            </a:r>
            <a:r>
              <a:rPr lang="de-DE" b="1" err="1">
                <a:solidFill>
                  <a:srgbClr val="0F218B"/>
                </a:solidFill>
              </a:rPr>
              <a:t>text</a:t>
            </a:r>
            <a:r>
              <a:rPr lang="de-DE" b="1">
                <a:solidFill>
                  <a:srgbClr val="0F218B"/>
                </a:solidFill>
              </a:rPr>
              <a:t> </a:t>
            </a:r>
            <a:r>
              <a:rPr lang="de-DE" b="1" err="1">
                <a:solidFill>
                  <a:srgbClr val="0F218B"/>
                </a:solidFill>
              </a:rPr>
              <a:t>here</a:t>
            </a:r>
            <a:r>
              <a:rPr lang="de-DE" b="1">
                <a:solidFill>
                  <a:srgbClr val="0F218B"/>
                </a:solidFill>
              </a:rPr>
              <a:t>.</a:t>
            </a:r>
            <a:endParaRPr lang="de-DE" b="1" i="1">
              <a:solidFill>
                <a:srgbClr val="0F218B"/>
              </a:solidFill>
            </a:endParaRPr>
          </a:p>
        </p:txBody>
      </p:sp>
      <p:sp>
        <p:nvSpPr>
          <p:cNvPr id="26" name="Shape 3539">
            <a:extLst>
              <a:ext uri="{FF2B5EF4-FFF2-40B4-BE49-F238E27FC236}">
                <a16:creationId xmlns:a16="http://schemas.microsoft.com/office/drawing/2014/main" id="{32B242B5-D413-7245-BEA1-FE249884F79E}"/>
              </a:ext>
            </a:extLst>
          </p:cNvPr>
          <p:cNvSpPr/>
          <p:nvPr userDrawn="1"/>
        </p:nvSpPr>
        <p:spPr>
          <a:xfrm>
            <a:off x="6188917" y="244375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4E594EA-C5DC-8D44-884B-A44AA0741311}"/>
              </a:ext>
            </a:extLst>
          </p:cNvPr>
          <p:cNvSpPr/>
          <p:nvPr userDrawn="1"/>
        </p:nvSpPr>
        <p:spPr>
          <a:xfrm>
            <a:off x="4501613" y="513437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6F33F5F3-AC6F-7047-9582-A2C841E188AD}"/>
              </a:ext>
            </a:extLst>
          </p:cNvPr>
          <p:cNvSpPr/>
          <p:nvPr userDrawn="1"/>
        </p:nvSpPr>
        <p:spPr>
          <a:xfrm>
            <a:off x="7962739" y="5112286"/>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3328974694"/>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0">
            <a:extLst>
              <a:ext uri="{FF2B5EF4-FFF2-40B4-BE49-F238E27FC236}">
                <a16:creationId xmlns:a16="http://schemas.microsoft.com/office/drawing/2014/main" id="{E54CE07E-D134-8945-B928-3A2AD7482FB9}"/>
              </a:ext>
            </a:extLst>
          </p:cNvPr>
          <p:cNvSpPr>
            <a:spLocks noGrp="1"/>
          </p:cNvSpPr>
          <p:nvPr>
            <p:ph idx="1"/>
          </p:nvPr>
        </p:nvSpPr>
        <p:spPr>
          <a:xfrm>
            <a:off x="388159" y="820513"/>
            <a:ext cx="11606646" cy="698594"/>
          </a:xfrm>
        </p:spPr>
        <p:txBody>
          <a:bodyPr>
            <a:normAutofit/>
          </a:bodyPr>
          <a:lstStyle/>
          <a:p>
            <a:r>
              <a:rPr lang="de-DE">
                <a:solidFill>
                  <a:srgbClr val="0F218B"/>
                </a:solidFill>
              </a:rPr>
              <a:t>Headline 3 – These SmartArt </a:t>
            </a:r>
            <a:r>
              <a:rPr lang="de-DE" err="1">
                <a:solidFill>
                  <a:srgbClr val="0F218B"/>
                </a:solidFill>
              </a:rPr>
              <a:t>charts</a:t>
            </a:r>
            <a:r>
              <a:rPr lang="de-DE">
                <a:solidFill>
                  <a:srgbClr val="0F218B"/>
                </a:solidFill>
              </a:rPr>
              <a:t> </a:t>
            </a:r>
            <a:r>
              <a:rPr lang="de-DE" err="1">
                <a:solidFill>
                  <a:srgbClr val="0F218B"/>
                </a:solidFill>
              </a:rPr>
              <a:t>can</a:t>
            </a:r>
            <a:r>
              <a:rPr lang="de-DE">
                <a:solidFill>
                  <a:srgbClr val="0F218B"/>
                </a:solidFill>
              </a:rPr>
              <a:t> </a:t>
            </a:r>
            <a:r>
              <a:rPr lang="de-DE" err="1">
                <a:solidFill>
                  <a:srgbClr val="0F218B"/>
                </a:solidFill>
              </a:rPr>
              <a:t>be</a:t>
            </a:r>
            <a:r>
              <a:rPr lang="de-DE">
                <a:solidFill>
                  <a:srgbClr val="0F218B"/>
                </a:solidFill>
              </a:rPr>
              <a:t> </a:t>
            </a:r>
            <a:r>
              <a:rPr lang="de-DE" err="1">
                <a:solidFill>
                  <a:srgbClr val="0F218B"/>
                </a:solidFill>
              </a:rPr>
              <a:t>edited</a:t>
            </a:r>
            <a:r>
              <a:rPr lang="de-DE">
                <a:solidFill>
                  <a:srgbClr val="0F218B"/>
                </a:solidFill>
              </a:rPr>
              <a:t> </a:t>
            </a:r>
            <a:r>
              <a:rPr lang="de-DE" err="1">
                <a:solidFill>
                  <a:srgbClr val="0F218B"/>
                </a:solidFill>
              </a:rPr>
              <a:t>directly</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in </a:t>
            </a:r>
            <a:r>
              <a:rPr lang="de-DE" err="1">
                <a:solidFill>
                  <a:srgbClr val="0F218B"/>
                </a:solidFill>
              </a:rPr>
              <a:t>the</a:t>
            </a:r>
            <a:r>
              <a:rPr lang="de-DE">
                <a:solidFill>
                  <a:srgbClr val="0F218B"/>
                </a:solidFill>
              </a:rPr>
              <a:t> </a:t>
            </a:r>
            <a:r>
              <a:rPr lang="de-DE" err="1">
                <a:solidFill>
                  <a:srgbClr val="0F218B"/>
                </a:solidFill>
              </a:rPr>
              <a:t>elements</a:t>
            </a:r>
            <a:r>
              <a:rPr lang="de-DE">
                <a:solidFill>
                  <a:srgbClr val="0F218B"/>
                </a:solidFill>
              </a:rPr>
              <a:t>, </a:t>
            </a:r>
            <a:r>
              <a:rPr lang="de-DE" err="1">
                <a:solidFill>
                  <a:srgbClr val="0F218B"/>
                </a:solidFill>
              </a:rPr>
              <a:t>then</a:t>
            </a:r>
            <a:r>
              <a:rPr lang="de-DE">
                <a:solidFill>
                  <a:srgbClr val="0F218B"/>
                </a:solidFill>
              </a:rPr>
              <a:t> on SmartArt-Tools</a:t>
            </a:r>
          </a:p>
        </p:txBody>
      </p:sp>
      <p:graphicFrame>
        <p:nvGraphicFramePr>
          <p:cNvPr id="4" name="Diagramm 4" title="SmartArt-Grafik Platzhalter">
            <a:extLst>
              <a:ext uri="{FF2B5EF4-FFF2-40B4-BE49-F238E27FC236}">
                <a16:creationId xmlns:a16="http://schemas.microsoft.com/office/drawing/2014/main" id="{3D20D492-DCEB-1548-9F8A-4D5C573DEF13}"/>
              </a:ext>
            </a:extLst>
          </p:cNvPr>
          <p:cNvGraphicFramePr/>
          <p:nvPr userDrawn="1">
            <p:extLst>
              <p:ext uri="{D42A27DB-BD31-4B8C-83A1-F6EECF244321}">
                <p14:modId xmlns:p14="http://schemas.microsoft.com/office/powerpoint/2010/main" val="4051202203"/>
              </p:ext>
            </p:extLst>
          </p:nvPr>
        </p:nvGraphicFramePr>
        <p:xfrm>
          <a:off x="382588" y="2384884"/>
          <a:ext cx="11522075" cy="3059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1870425"/>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ENTSO-E Thank you slide">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495600" y="2780928"/>
            <a:ext cx="11617788" cy="936104"/>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Tree>
    <p:extLst>
      <p:ext uri="{BB962C8B-B14F-4D97-AF65-F5344CB8AC3E}">
        <p14:creationId xmlns:p14="http://schemas.microsoft.com/office/powerpoint/2010/main" val="4120406072"/>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ENTSO-E Thank you slide_value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382588" y="134634"/>
            <a:ext cx="11426825" cy="936104"/>
          </a:xfrm>
          <a:prstGeom prst="rect">
            <a:avLst/>
          </a:prstGeom>
          <a:ln>
            <a:noFill/>
          </a:ln>
        </p:spPr>
        <p:txBody>
          <a:bodyPr anchor="ctr"/>
          <a:lstStyle>
            <a:lvl1pPr algn="ct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
        <p:nvSpPr>
          <p:cNvPr id="3" name="Title 1">
            <a:extLst>
              <a:ext uri="{FF2B5EF4-FFF2-40B4-BE49-F238E27FC236}">
                <a16:creationId xmlns:a16="http://schemas.microsoft.com/office/drawing/2014/main" id="{8D053C00-E906-E444-8E28-BAE1FF9E76D0}"/>
              </a:ext>
            </a:extLst>
          </p:cNvPr>
          <p:cNvSpPr txBox="1">
            <a:spLocks/>
          </p:cNvSpPr>
          <p:nvPr userDrawn="1"/>
        </p:nvSpPr>
        <p:spPr>
          <a:xfrm>
            <a:off x="382587" y="1186850"/>
            <a:ext cx="11426825" cy="6318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0">
                <a:solidFill>
                  <a:schemeClr val="tx1">
                    <a:lumMod val="50000"/>
                  </a:schemeClr>
                </a:solidFill>
                <a:effectLst/>
                <a:latin typeface="Calibri" panose="020F0502020204030204" pitchFamily="34" charset="0"/>
                <a:cs typeface="Calibri" panose="020F0502020204030204" pitchFamily="34" charset="0"/>
              </a:rPr>
              <a:t>Our values define who we are, what we stand for and how we behave.</a:t>
            </a:r>
          </a:p>
          <a:p>
            <a:pPr algn="ctr"/>
            <a:r>
              <a:rPr lang="en-IE" sz="1800" b="0">
                <a:solidFill>
                  <a:schemeClr val="tx1">
                    <a:lumMod val="50000"/>
                  </a:schemeClr>
                </a:solidFill>
                <a:effectLst/>
                <a:latin typeface="Calibri" panose="020F0502020204030204" pitchFamily="34" charset="0"/>
                <a:cs typeface="Calibri" panose="020F0502020204030204" pitchFamily="34" charset="0"/>
              </a:rPr>
              <a:t>We all play a part in bringing them to life</a:t>
            </a:r>
            <a:r>
              <a:rPr lang="en-IE" sz="2000" b="0">
                <a:solidFill>
                  <a:schemeClr val="tx1">
                    <a:lumMod val="50000"/>
                  </a:schemeClr>
                </a:solidFill>
                <a:effectLst/>
                <a:latin typeface="Calibri" panose="020F0502020204030204" pitchFamily="34" charset="0"/>
                <a:cs typeface="Calibri" panose="020F0502020204030204" pitchFamily="34" charset="0"/>
              </a:rPr>
              <a:t>.</a:t>
            </a:r>
          </a:p>
          <a:p>
            <a:pPr algn="ctr"/>
            <a:r>
              <a:rPr lang="en-IE" sz="2000" b="0">
                <a:solidFill>
                  <a:schemeClr val="tx1">
                    <a:lumMod val="50000"/>
                  </a:schemeClr>
                </a:solidFill>
                <a:effectLst/>
                <a:latin typeface="Calibri" panose="020F0502020204030204" pitchFamily="34" charset="0"/>
                <a:cs typeface="Calibri" panose="020F0502020204030204" pitchFamily="34" charset="0"/>
              </a:rPr>
              <a:t> </a:t>
            </a:r>
            <a:endParaRPr lang="en-IE" sz="1050" b="0">
              <a:solidFill>
                <a:schemeClr val="tx1">
                  <a:lumMod val="50000"/>
                </a:schemeClr>
              </a:solidFill>
              <a:effectLst/>
              <a:latin typeface="Calibri" panose="020F0502020204030204" pitchFamily="34" charset="0"/>
              <a:cs typeface="Calibri" panose="020F0502020204030204" pitchFamily="34" charset="0"/>
            </a:endParaRPr>
          </a:p>
        </p:txBody>
      </p:sp>
      <p:sp>
        <p:nvSpPr>
          <p:cNvPr id="5" name="Titel 5">
            <a:extLst>
              <a:ext uri="{FF2B5EF4-FFF2-40B4-BE49-F238E27FC236}">
                <a16:creationId xmlns:a16="http://schemas.microsoft.com/office/drawing/2014/main" id="{7550E8E7-BAB3-40B9-AB4C-F3ABA9592AFF}"/>
              </a:ext>
            </a:extLst>
          </p:cNvPr>
          <p:cNvSpPr txBox="1">
            <a:spLocks/>
          </p:cNvSpPr>
          <p:nvPr userDrawn="1"/>
        </p:nvSpPr>
        <p:spPr>
          <a:xfrm>
            <a:off x="286875" y="5533432"/>
            <a:ext cx="11617788" cy="631871"/>
          </a:xfrm>
          <a:prstGeom prst="rect">
            <a:avLst/>
          </a:prstGeom>
          <a:ln>
            <a:noFill/>
          </a:ln>
        </p:spPr>
        <p:txBody>
          <a:bodyPr anchor="ctr"/>
          <a:lstStyle>
            <a:lvl1pPr algn="ctr"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US"/>
              <a:t>We are ENTSO-E</a:t>
            </a:r>
          </a:p>
        </p:txBody>
      </p:sp>
      <p:sp>
        <p:nvSpPr>
          <p:cNvPr id="6" name="Title 1">
            <a:extLst>
              <a:ext uri="{FF2B5EF4-FFF2-40B4-BE49-F238E27FC236}">
                <a16:creationId xmlns:a16="http://schemas.microsoft.com/office/drawing/2014/main" id="{70B34F4F-2938-408E-99E5-B9481D786209}"/>
              </a:ext>
            </a:extLst>
          </p:cNvPr>
          <p:cNvSpPr txBox="1">
            <a:spLocks/>
          </p:cNvSpPr>
          <p:nvPr userDrawn="1"/>
        </p:nvSpPr>
        <p:spPr>
          <a:xfrm>
            <a:off x="1201008"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deliver to the highest standards. We provide an environment in which people can develop to their full potential.</a:t>
            </a:r>
          </a:p>
        </p:txBody>
      </p:sp>
      <p:sp>
        <p:nvSpPr>
          <p:cNvPr id="7" name="Title 1">
            <a:extLst>
              <a:ext uri="{FF2B5EF4-FFF2-40B4-BE49-F238E27FC236}">
                <a16:creationId xmlns:a16="http://schemas.microsoft.com/office/drawing/2014/main" id="{81A3B0E4-3084-4984-B778-6DEE61707D69}"/>
              </a:ext>
            </a:extLst>
          </p:cNvPr>
          <p:cNvSpPr txBox="1">
            <a:spLocks/>
          </p:cNvSpPr>
          <p:nvPr userDrawn="1"/>
        </p:nvSpPr>
        <p:spPr>
          <a:xfrm>
            <a:off x="1201009"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EXCELLENCE</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1" name="Gruppieren 10">
            <a:extLst>
              <a:ext uri="{FF2B5EF4-FFF2-40B4-BE49-F238E27FC236}">
                <a16:creationId xmlns:a16="http://schemas.microsoft.com/office/drawing/2014/main" id="{82D4A0DE-6C67-44B0-B22A-C0A05BBC69FC}"/>
              </a:ext>
            </a:extLst>
          </p:cNvPr>
          <p:cNvGrpSpPr/>
          <p:nvPr userDrawn="1"/>
        </p:nvGrpSpPr>
        <p:grpSpPr>
          <a:xfrm>
            <a:off x="1376411" y="2083344"/>
            <a:ext cx="1089193" cy="1118842"/>
            <a:chOff x="1478254" y="1759825"/>
            <a:chExt cx="1089193" cy="1118842"/>
          </a:xfrm>
        </p:grpSpPr>
        <p:sp>
          <p:nvSpPr>
            <p:cNvPr id="2" name="Ellipse 1">
              <a:extLst>
                <a:ext uri="{FF2B5EF4-FFF2-40B4-BE49-F238E27FC236}">
                  <a16:creationId xmlns:a16="http://schemas.microsoft.com/office/drawing/2014/main" id="{EF03CA22-6B13-49DE-A795-8B07042FA0BE}"/>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161B2F95-9B35-4040-81B2-ACDE054BDD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78254" y="1798667"/>
              <a:ext cx="1080000" cy="1080000"/>
            </a:xfrm>
            <a:prstGeom prst="rect">
              <a:avLst/>
            </a:prstGeom>
          </p:spPr>
        </p:pic>
      </p:grpSp>
      <p:sp>
        <p:nvSpPr>
          <p:cNvPr id="12" name="Title 1">
            <a:extLst>
              <a:ext uri="{FF2B5EF4-FFF2-40B4-BE49-F238E27FC236}">
                <a16:creationId xmlns:a16="http://schemas.microsoft.com/office/drawing/2014/main" id="{E81CF4DD-25A2-40F4-952B-66B4466BBD93}"/>
              </a:ext>
            </a:extLst>
          </p:cNvPr>
          <p:cNvSpPr txBox="1">
            <a:spLocks/>
          </p:cNvSpPr>
          <p:nvPr userDrawn="1"/>
        </p:nvSpPr>
        <p:spPr>
          <a:xfrm>
            <a:off x="3287689"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trust each other, we are transparent and we empower people. We respect diversity.</a:t>
            </a:r>
          </a:p>
        </p:txBody>
      </p:sp>
      <p:sp>
        <p:nvSpPr>
          <p:cNvPr id="13" name="Title 1">
            <a:extLst>
              <a:ext uri="{FF2B5EF4-FFF2-40B4-BE49-F238E27FC236}">
                <a16:creationId xmlns:a16="http://schemas.microsoft.com/office/drawing/2014/main" id="{33B85503-5C78-444D-B346-AB59AA416AC8}"/>
              </a:ext>
            </a:extLst>
          </p:cNvPr>
          <p:cNvSpPr txBox="1">
            <a:spLocks/>
          </p:cNvSpPr>
          <p:nvPr userDrawn="1"/>
        </p:nvSpPr>
        <p:spPr>
          <a:xfrm>
            <a:off x="3287688"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TRUST</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4" name="Gruppieren 13">
            <a:extLst>
              <a:ext uri="{FF2B5EF4-FFF2-40B4-BE49-F238E27FC236}">
                <a16:creationId xmlns:a16="http://schemas.microsoft.com/office/drawing/2014/main" id="{B5475377-A926-4847-B972-EA12DF6C0701}"/>
              </a:ext>
            </a:extLst>
          </p:cNvPr>
          <p:cNvGrpSpPr/>
          <p:nvPr userDrawn="1"/>
        </p:nvGrpSpPr>
        <p:grpSpPr>
          <a:xfrm>
            <a:off x="3463091" y="2083344"/>
            <a:ext cx="1089193" cy="1118842"/>
            <a:chOff x="1478254" y="1759825"/>
            <a:chExt cx="1089193" cy="1118842"/>
          </a:xfrm>
        </p:grpSpPr>
        <p:sp>
          <p:nvSpPr>
            <p:cNvPr id="15" name="Ellipse 14">
              <a:extLst>
                <a:ext uri="{FF2B5EF4-FFF2-40B4-BE49-F238E27FC236}">
                  <a16:creationId xmlns:a16="http://schemas.microsoft.com/office/drawing/2014/main" id="{13BB04B6-217B-499D-8F98-894FB375B2F9}"/>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a:extLst>
                <a:ext uri="{FF2B5EF4-FFF2-40B4-BE49-F238E27FC236}">
                  <a16:creationId xmlns:a16="http://schemas.microsoft.com/office/drawing/2014/main" id="{2760D55D-13ED-4E94-966A-95F12368925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478254" y="1798667"/>
              <a:ext cx="1080000" cy="1080000"/>
            </a:xfrm>
            <a:prstGeom prst="rect">
              <a:avLst/>
            </a:prstGeom>
          </p:spPr>
        </p:pic>
      </p:grpSp>
      <p:sp>
        <p:nvSpPr>
          <p:cNvPr id="17" name="Title 1">
            <a:extLst>
              <a:ext uri="{FF2B5EF4-FFF2-40B4-BE49-F238E27FC236}">
                <a16:creationId xmlns:a16="http://schemas.microsoft.com/office/drawing/2014/main" id="{E979720F-B102-477C-A18C-F42F69F7B3FA}"/>
              </a:ext>
            </a:extLst>
          </p:cNvPr>
          <p:cNvSpPr txBox="1">
            <a:spLocks/>
          </p:cNvSpPr>
          <p:nvPr userDrawn="1"/>
        </p:nvSpPr>
        <p:spPr>
          <a:xfrm>
            <a:off x="537600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act in the interest of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ENTSO-E</a:t>
            </a:r>
          </a:p>
        </p:txBody>
      </p:sp>
      <p:sp>
        <p:nvSpPr>
          <p:cNvPr id="18" name="Title 1">
            <a:extLst>
              <a:ext uri="{FF2B5EF4-FFF2-40B4-BE49-F238E27FC236}">
                <a16:creationId xmlns:a16="http://schemas.microsoft.com/office/drawing/2014/main" id="{DEDA1B90-9F8A-4C63-B8FF-D940062EC4C4}"/>
              </a:ext>
            </a:extLst>
          </p:cNvPr>
          <p:cNvSpPr txBox="1">
            <a:spLocks/>
          </p:cNvSpPr>
          <p:nvPr userDrawn="1"/>
        </p:nvSpPr>
        <p:spPr>
          <a:xfrm>
            <a:off x="537600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INTEGRITY</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955A5FDF-13A6-4E3F-98FC-5D8B5F750CF6}"/>
              </a:ext>
            </a:extLst>
          </p:cNvPr>
          <p:cNvGrpSpPr/>
          <p:nvPr userDrawn="1"/>
        </p:nvGrpSpPr>
        <p:grpSpPr>
          <a:xfrm>
            <a:off x="5551403" y="2024327"/>
            <a:ext cx="1089193" cy="1139017"/>
            <a:chOff x="1478254" y="1700808"/>
            <a:chExt cx="1089193" cy="1139017"/>
          </a:xfrm>
        </p:grpSpPr>
        <p:sp>
          <p:nvSpPr>
            <p:cNvPr id="20" name="Ellipse 19">
              <a:extLst>
                <a:ext uri="{FF2B5EF4-FFF2-40B4-BE49-F238E27FC236}">
                  <a16:creationId xmlns:a16="http://schemas.microsoft.com/office/drawing/2014/main" id="{7B46EB16-3C21-4C1F-96E5-A09D69B4EA5B}"/>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1" name="Grafik 20">
              <a:extLst>
                <a:ext uri="{FF2B5EF4-FFF2-40B4-BE49-F238E27FC236}">
                  <a16:creationId xmlns:a16="http://schemas.microsoft.com/office/drawing/2014/main" id="{4B4C9A02-66CE-4BBC-A5CB-9F9670516C1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78254" y="1700808"/>
              <a:ext cx="1080000" cy="1080000"/>
            </a:xfrm>
            <a:prstGeom prst="rect">
              <a:avLst/>
            </a:prstGeom>
          </p:spPr>
        </p:pic>
      </p:grpSp>
      <p:sp>
        <p:nvSpPr>
          <p:cNvPr id="22" name="Title 1">
            <a:extLst>
              <a:ext uri="{FF2B5EF4-FFF2-40B4-BE49-F238E27FC236}">
                <a16:creationId xmlns:a16="http://schemas.microsoft.com/office/drawing/2014/main" id="{2E634EBD-DFF6-43C8-9422-8F16AAB96C86}"/>
              </a:ext>
            </a:extLst>
          </p:cNvPr>
          <p:cNvSpPr txBox="1">
            <a:spLocks/>
          </p:cNvSpPr>
          <p:nvPr userDrawn="1"/>
        </p:nvSpPr>
        <p:spPr>
          <a:xfrm>
            <a:off x="7392263"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care about people. We work transversal and we support each other. We celebrate success.</a:t>
            </a:r>
          </a:p>
        </p:txBody>
      </p:sp>
      <p:sp>
        <p:nvSpPr>
          <p:cNvPr id="23" name="Title 1">
            <a:extLst>
              <a:ext uri="{FF2B5EF4-FFF2-40B4-BE49-F238E27FC236}">
                <a16:creationId xmlns:a16="http://schemas.microsoft.com/office/drawing/2014/main" id="{2B8B0EDA-AFDC-4A3F-8B48-271A245E4727}"/>
              </a:ext>
            </a:extLst>
          </p:cNvPr>
          <p:cNvSpPr txBox="1">
            <a:spLocks/>
          </p:cNvSpPr>
          <p:nvPr userDrawn="1"/>
        </p:nvSpPr>
        <p:spPr>
          <a:xfrm>
            <a:off x="7392262"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TEAM</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4" name="Gruppieren 23">
            <a:extLst>
              <a:ext uri="{FF2B5EF4-FFF2-40B4-BE49-F238E27FC236}">
                <a16:creationId xmlns:a16="http://schemas.microsoft.com/office/drawing/2014/main" id="{DB57394F-A3ED-46EA-ACEB-FE66F27FAB09}"/>
              </a:ext>
            </a:extLst>
          </p:cNvPr>
          <p:cNvGrpSpPr/>
          <p:nvPr userDrawn="1"/>
        </p:nvGrpSpPr>
        <p:grpSpPr>
          <a:xfrm>
            <a:off x="7576858" y="2080275"/>
            <a:ext cx="1080000" cy="1083069"/>
            <a:chOff x="1487447" y="1756756"/>
            <a:chExt cx="1080000" cy="1083069"/>
          </a:xfrm>
        </p:grpSpPr>
        <p:sp>
          <p:nvSpPr>
            <p:cNvPr id="25" name="Ellipse 24">
              <a:extLst>
                <a:ext uri="{FF2B5EF4-FFF2-40B4-BE49-F238E27FC236}">
                  <a16:creationId xmlns:a16="http://schemas.microsoft.com/office/drawing/2014/main" id="{047968BE-8FA5-46E6-AEB4-7BBD707663C8}"/>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Grafik 25">
              <a:extLst>
                <a:ext uri="{FF2B5EF4-FFF2-40B4-BE49-F238E27FC236}">
                  <a16:creationId xmlns:a16="http://schemas.microsoft.com/office/drawing/2014/main" id="{7EB613B2-536A-4138-AE88-6840149C7A1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
        <p:nvSpPr>
          <p:cNvPr id="27" name="Title 1">
            <a:extLst>
              <a:ext uri="{FF2B5EF4-FFF2-40B4-BE49-F238E27FC236}">
                <a16:creationId xmlns:a16="http://schemas.microsoft.com/office/drawing/2014/main" id="{EC54E769-6637-4291-8E33-04784D80068D}"/>
              </a:ext>
            </a:extLst>
          </p:cNvPr>
          <p:cNvSpPr txBox="1">
            <a:spLocks/>
          </p:cNvSpPr>
          <p:nvPr userDrawn="1"/>
        </p:nvSpPr>
        <p:spPr>
          <a:xfrm>
            <a:off x="933636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are a learning organisation.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We explore new paths and solutions.</a:t>
            </a:r>
          </a:p>
        </p:txBody>
      </p:sp>
      <p:sp>
        <p:nvSpPr>
          <p:cNvPr id="28" name="Title 1">
            <a:extLst>
              <a:ext uri="{FF2B5EF4-FFF2-40B4-BE49-F238E27FC236}">
                <a16:creationId xmlns:a16="http://schemas.microsoft.com/office/drawing/2014/main" id="{1EAE1D68-1D65-449A-A1D4-1C7A4EE8D7F3}"/>
              </a:ext>
            </a:extLst>
          </p:cNvPr>
          <p:cNvSpPr txBox="1">
            <a:spLocks/>
          </p:cNvSpPr>
          <p:nvPr userDrawn="1"/>
        </p:nvSpPr>
        <p:spPr>
          <a:xfrm>
            <a:off x="933636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FUTURE THINKING</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9" name="Gruppieren 28">
            <a:extLst>
              <a:ext uri="{FF2B5EF4-FFF2-40B4-BE49-F238E27FC236}">
                <a16:creationId xmlns:a16="http://schemas.microsoft.com/office/drawing/2014/main" id="{3C70C999-7CBE-4D11-A6B2-D77A57C5B0AD}"/>
              </a:ext>
            </a:extLst>
          </p:cNvPr>
          <p:cNvGrpSpPr/>
          <p:nvPr userDrawn="1"/>
        </p:nvGrpSpPr>
        <p:grpSpPr>
          <a:xfrm>
            <a:off x="9520956" y="2080275"/>
            <a:ext cx="1080000" cy="1083069"/>
            <a:chOff x="1487447" y="1756756"/>
            <a:chExt cx="1080000" cy="1083069"/>
          </a:xfrm>
        </p:grpSpPr>
        <p:sp>
          <p:nvSpPr>
            <p:cNvPr id="30" name="Ellipse 29">
              <a:extLst>
                <a:ext uri="{FF2B5EF4-FFF2-40B4-BE49-F238E27FC236}">
                  <a16:creationId xmlns:a16="http://schemas.microsoft.com/office/drawing/2014/main" id="{29D45C60-2B3F-49B7-BD2B-64F936E7A262}"/>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1" name="Grafik 30">
              <a:extLst>
                <a:ext uri="{FF2B5EF4-FFF2-40B4-BE49-F238E27FC236}">
                  <a16:creationId xmlns:a16="http://schemas.microsoft.com/office/drawing/2014/main" id="{C7C06749-CCF9-45D3-B10D-3B95BF64A939}"/>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Tree>
    <p:extLst>
      <p:ext uri="{BB962C8B-B14F-4D97-AF65-F5344CB8AC3E}">
        <p14:creationId xmlns:p14="http://schemas.microsoft.com/office/powerpoint/2010/main" val="1140707126"/>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ENTSO-E Key take-away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86346" y="476672"/>
            <a:ext cx="11617788" cy="936104"/>
          </a:xfrm>
          <a:prstGeom prst="rect">
            <a:avLst/>
          </a:prstGeom>
          <a:ln>
            <a:noFill/>
          </a:ln>
        </p:spPr>
        <p:txBody>
          <a:bodyPr anchor="t"/>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Key </a:t>
            </a:r>
            <a:r>
              <a:rPr lang="de-DE" err="1"/>
              <a:t>take-aways</a:t>
            </a:r>
            <a:endParaRPr lang="de-DE"/>
          </a:p>
        </p:txBody>
      </p:sp>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nSpc>
                <a:spcPts val="2600"/>
              </a:lnSpc>
              <a:spcBef>
                <a:spcPts val="0"/>
              </a:spcBef>
              <a:buNone/>
              <a:defRPr sz="2000" b="0">
                <a:solidFill>
                  <a:schemeClr val="tx1"/>
                </a:solidFill>
                <a:latin typeface="Calibri" panose="020F0502020204030204" pitchFamily="34" charset="0"/>
                <a:cs typeface="Calibri" panose="020F0502020204030204" pitchFamily="34" charset="0"/>
              </a:defRPr>
            </a:lvl1pPr>
          </a:lstStyle>
          <a:p>
            <a:pPr lvl="0"/>
            <a:r>
              <a:rPr lang="de-DE"/>
              <a:t>Text</a:t>
            </a:r>
          </a:p>
        </p:txBody>
      </p:sp>
      <p:sp>
        <p:nvSpPr>
          <p:cNvPr id="4" name="Rechteck 1">
            <a:extLst>
              <a:ext uri="{FF2B5EF4-FFF2-40B4-BE49-F238E27FC236}">
                <a16:creationId xmlns:a16="http://schemas.microsoft.com/office/drawing/2014/main" id="{9B4626A2-3A46-4841-8EA9-2789E9CF76F6}"/>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461894665"/>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2_ENTSO-E Questions">
    <p:spTree>
      <p:nvGrpSpPr>
        <p:cNvPr id="1" name=""/>
        <p:cNvGrpSpPr/>
        <p:nvPr/>
      </p:nvGrpSpPr>
      <p:grpSpPr>
        <a:xfrm>
          <a:off x="0" y="0"/>
          <a:ext cx="0" cy="0"/>
          <a:chOff x="0" y="0"/>
          <a:chExt cx="0" cy="0"/>
        </a:xfrm>
      </p:grpSpPr>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gn="ctr">
              <a:lnSpc>
                <a:spcPts val="2600"/>
              </a:lnSpc>
              <a:spcBef>
                <a:spcPts val="0"/>
              </a:spcBef>
              <a:buNone/>
              <a:tabLst>
                <a:tab pos="3763963" algn="l"/>
              </a:tabLst>
              <a:defRPr sz="2800" b="1">
                <a:solidFill>
                  <a:srgbClr val="0F218B"/>
                </a:solidFill>
                <a:latin typeface="Calibri" panose="020F0502020204030204" pitchFamily="34" charset="0"/>
                <a:cs typeface="Calibri" panose="020F0502020204030204" pitchFamily="34" charset="0"/>
              </a:defRPr>
            </a:lvl1pPr>
          </a:lstStyle>
          <a:p>
            <a:pPr lvl="0"/>
            <a:r>
              <a:rPr lang="de-DE"/>
              <a:t>Questions?</a:t>
            </a:r>
          </a:p>
        </p:txBody>
      </p:sp>
      <p:sp>
        <p:nvSpPr>
          <p:cNvPr id="2" name="TextBox 1">
            <a:extLst>
              <a:ext uri="{FF2B5EF4-FFF2-40B4-BE49-F238E27FC236}">
                <a16:creationId xmlns:a16="http://schemas.microsoft.com/office/drawing/2014/main" id="{ED24F55E-FB99-4958-B7AF-F28A79322EB2}"/>
              </a:ext>
            </a:extLst>
          </p:cNvPr>
          <p:cNvSpPr txBox="1"/>
          <p:nvPr userDrawn="1"/>
        </p:nvSpPr>
        <p:spPr>
          <a:xfrm>
            <a:off x="5447928" y="4149080"/>
            <a:ext cx="3384376" cy="369332"/>
          </a:xfrm>
          <a:prstGeom prst="rect">
            <a:avLst/>
          </a:prstGeom>
          <a:noFill/>
        </p:spPr>
        <p:txBody>
          <a:bodyPr wrap="square" rtlCol="0">
            <a:spAutoFit/>
          </a:bodyPr>
          <a:lstStyle/>
          <a:p>
            <a:r>
              <a:rPr lang="en-US">
                <a:solidFill>
                  <a:srgbClr val="0F218B"/>
                </a:solidFill>
                <a:latin typeface="Calibri" panose="020F0502020204030204" pitchFamily="34" charset="0"/>
                <a:cs typeface="Calibri" panose="020F0502020204030204" pitchFamily="34" charset="0"/>
              </a:rPr>
              <a:t>contact:</a:t>
            </a:r>
            <a:endParaRPr lang="en-GB">
              <a:solidFill>
                <a:srgbClr val="0F218B"/>
              </a:solidFill>
              <a:latin typeface="Calibri" panose="020F0502020204030204" pitchFamily="34" charset="0"/>
              <a:cs typeface="Calibri" panose="020F0502020204030204" pitchFamily="34" charset="0"/>
            </a:endParaRPr>
          </a:p>
        </p:txBody>
      </p:sp>
      <p:sp>
        <p:nvSpPr>
          <p:cNvPr id="5" name="Rechteck 1">
            <a:extLst>
              <a:ext uri="{FF2B5EF4-FFF2-40B4-BE49-F238E27FC236}">
                <a16:creationId xmlns:a16="http://schemas.microsoft.com/office/drawing/2014/main" id="{C2D06D34-321E-4E67-BD6C-917AD342E7D4}"/>
              </a:ext>
            </a:extLst>
          </p:cNvPr>
          <p:cNvSpPr/>
          <p:nvPr userDrawn="1"/>
        </p:nvSpPr>
        <p:spPr>
          <a:xfrm rot="5400000" flipH="1">
            <a:off x="6064640" y="3063656"/>
            <a:ext cx="61200" cy="180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2052048631"/>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Key take-aways">
    <p:spTree>
      <p:nvGrpSpPr>
        <p:cNvPr id="1" name=""/>
        <p:cNvGrpSpPr/>
        <p:nvPr/>
      </p:nvGrpSpPr>
      <p:grpSpPr>
        <a:xfrm>
          <a:off x="0" y="0"/>
          <a:ext cx="0" cy="0"/>
          <a:chOff x="0" y="0"/>
          <a:chExt cx="0" cy="0"/>
        </a:xfrm>
      </p:grpSpPr>
      <p:sp>
        <p:nvSpPr>
          <p:cNvPr id="4" name="Rechteck 1">
            <a:extLst>
              <a:ext uri="{FF2B5EF4-FFF2-40B4-BE49-F238E27FC236}">
                <a16:creationId xmlns:a16="http://schemas.microsoft.com/office/drawing/2014/main" id="{9B4626A2-3A46-4841-8EA9-2789E9CF76F6}"/>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2" name="Titel 5">
            <a:extLst>
              <a:ext uri="{FF2B5EF4-FFF2-40B4-BE49-F238E27FC236}">
                <a16:creationId xmlns:a16="http://schemas.microsoft.com/office/drawing/2014/main" id="{CC239E32-0ED0-179F-01FE-2FD5A5B41DA6}"/>
              </a:ext>
            </a:extLst>
          </p:cNvPr>
          <p:cNvSpPr>
            <a:spLocks noGrp="1"/>
          </p:cNvSpPr>
          <p:nvPr>
            <p:ph type="title" hasCustomPrompt="1"/>
          </p:nvPr>
        </p:nvSpPr>
        <p:spPr>
          <a:xfrm>
            <a:off x="382588" y="462201"/>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14" name="Text Placeholder 13">
            <a:extLst>
              <a:ext uri="{FF2B5EF4-FFF2-40B4-BE49-F238E27FC236}">
                <a16:creationId xmlns:a16="http://schemas.microsoft.com/office/drawing/2014/main" id="{67941A95-B6BA-8C8C-2149-B16630EE0092}"/>
              </a:ext>
            </a:extLst>
          </p:cNvPr>
          <p:cNvSpPr>
            <a:spLocks noGrp="1"/>
          </p:cNvSpPr>
          <p:nvPr>
            <p:ph type="body" sz="quarter" idx="10" hasCustomPrompt="1"/>
          </p:nvPr>
        </p:nvSpPr>
        <p:spPr>
          <a:xfrm>
            <a:off x="273050" y="1216025"/>
            <a:ext cx="11726863" cy="4900613"/>
          </a:xfrm>
          <a:prstGeom prst="rect">
            <a:avLst/>
          </a:prstGeom>
        </p:spPr>
        <p:txBody>
          <a:bodyPr/>
          <a:lstStyle>
            <a:lvl1pPr marL="285750" indent="-285750">
              <a:buFont typeface="Arial" panose="020B0604020202020204" pitchFamily="34" charset="0"/>
              <a:buChar char="•"/>
              <a:defRPr/>
            </a:lvl1pPr>
            <a:lvl2pPr marL="742950" indent="-285750">
              <a:buFont typeface="Courier New" panose="02070309020205020404" pitchFamily="49" charset="0"/>
              <a:buChar char="o"/>
              <a:defRPr/>
            </a:lvl2pPr>
            <a:lvl3pPr marL="1200150" indent="-285750">
              <a:buFont typeface="Wingdings" panose="05000000000000000000" pitchFamily="2" charset="2"/>
              <a:buChar char="§"/>
              <a:defRPr/>
            </a:lvl3pPr>
          </a:lstStyle>
          <a:p>
            <a:pPr lvl="0"/>
            <a:r>
              <a:rPr lang="en-US"/>
              <a:t>First Level</a:t>
            </a:r>
          </a:p>
          <a:p>
            <a:pPr lvl="1"/>
            <a:r>
              <a:rPr lang="en-US"/>
              <a:t>Second level</a:t>
            </a:r>
          </a:p>
          <a:p>
            <a:pPr lvl="2"/>
            <a:r>
              <a:rPr lang="en-US"/>
              <a:t>Third level</a:t>
            </a:r>
          </a:p>
        </p:txBody>
      </p:sp>
    </p:spTree>
    <p:extLst>
      <p:ext uri="{BB962C8B-B14F-4D97-AF65-F5344CB8AC3E}">
        <p14:creationId xmlns:p14="http://schemas.microsoft.com/office/powerpoint/2010/main" val="2059016980"/>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headings">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336269"/>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69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11" name="Text Placeholder 13">
            <a:extLst>
              <a:ext uri="{FF2B5EF4-FFF2-40B4-BE49-F238E27FC236}">
                <a16:creationId xmlns:a16="http://schemas.microsoft.com/office/drawing/2014/main" id="{E65FA10B-A4BF-3BEB-9F76-C53AC813795D}"/>
              </a:ext>
            </a:extLst>
          </p:cNvPr>
          <p:cNvSpPr>
            <a:spLocks noGrp="1"/>
          </p:cNvSpPr>
          <p:nvPr>
            <p:ph type="body" sz="quarter" idx="10" hasCustomPrompt="1"/>
          </p:nvPr>
        </p:nvSpPr>
        <p:spPr>
          <a:xfrm>
            <a:off x="273050" y="1216025"/>
            <a:ext cx="11726863" cy="4900613"/>
          </a:xfrm>
          <a:prstGeom prst="rect">
            <a:avLst/>
          </a:prstGeom>
        </p:spPr>
        <p:txBody>
          <a:bodyPr/>
          <a:lstStyle>
            <a:lvl1pPr marL="285750" indent="-285750">
              <a:buFont typeface="Arial" panose="020B0604020202020204" pitchFamily="34" charset="0"/>
              <a:buChar char="•"/>
              <a:defRPr/>
            </a:lvl1pPr>
            <a:lvl2pPr marL="742950" indent="-285750">
              <a:buFont typeface="Courier New" panose="02070309020205020404" pitchFamily="49" charset="0"/>
              <a:buChar char="o"/>
              <a:defRPr/>
            </a:lvl2pPr>
            <a:lvl3pPr marL="1200150" indent="-285750">
              <a:buFont typeface="Wingdings" panose="05000000000000000000" pitchFamily="2" charset="2"/>
              <a:buChar char="§"/>
              <a:defRPr/>
            </a:lvl3pPr>
          </a:lstStyle>
          <a:p>
            <a:pPr lvl="0"/>
            <a:r>
              <a:rPr lang="en-US"/>
              <a:t>First Level</a:t>
            </a:r>
          </a:p>
          <a:p>
            <a:pPr lvl="1"/>
            <a:r>
              <a:rPr lang="en-US"/>
              <a:t>Second level</a:t>
            </a:r>
          </a:p>
          <a:p>
            <a:pPr lvl="2"/>
            <a:r>
              <a:rPr lang="en-US"/>
              <a:t>Third level</a:t>
            </a:r>
          </a:p>
        </p:txBody>
      </p:sp>
    </p:spTree>
    <p:extLst>
      <p:ext uri="{BB962C8B-B14F-4D97-AF65-F5344CB8AC3E}">
        <p14:creationId xmlns:p14="http://schemas.microsoft.com/office/powerpoint/2010/main" val="3179994675"/>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of presenta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E6D71C-ACD7-49D2-9689-F9C4024FAC38}" type="slidenum">
              <a:rPr lang="en-IE" smtClean="0"/>
              <a:t>‹#›</a:t>
            </a:fld>
            <a:endParaRPr lang="en-IE"/>
          </a:p>
        </p:txBody>
      </p:sp>
      <p:cxnSp>
        <p:nvCxnSpPr>
          <p:cNvPr id="5" name="Straight Connector 4"/>
          <p:cNvCxnSpPr/>
          <p:nvPr/>
        </p:nvCxnSpPr>
        <p:spPr>
          <a:xfrm>
            <a:off x="1794933" y="5584775"/>
            <a:ext cx="861911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Grafik 2">
            <a:extLst>
              <a:ext uri="{FF2B5EF4-FFF2-40B4-BE49-F238E27FC236}">
                <a16:creationId xmlns:a16="http://schemas.microsoft.com/office/drawing/2014/main" id="{8B60A9CE-CF5F-4080-B97C-A21DC16696B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42" t="35785" r="10060" b="21055"/>
          <a:stretch/>
        </p:blipFill>
        <p:spPr>
          <a:xfrm>
            <a:off x="480000" y="1944000"/>
            <a:ext cx="11712000" cy="3600000"/>
          </a:xfrm>
          <a:prstGeom prst="rect">
            <a:avLst/>
          </a:prstGeom>
        </p:spPr>
      </p:pic>
      <p:sp>
        <p:nvSpPr>
          <p:cNvPr id="12" name="Rechteck 6">
            <a:extLst>
              <a:ext uri="{FF2B5EF4-FFF2-40B4-BE49-F238E27FC236}">
                <a16:creationId xmlns:a16="http://schemas.microsoft.com/office/drawing/2014/main" id="{8E2AC797-FF30-4B9C-90E6-426484A280B7}"/>
              </a:ext>
            </a:extLst>
          </p:cNvPr>
          <p:cNvSpPr/>
          <p:nvPr userDrawn="1"/>
        </p:nvSpPr>
        <p:spPr>
          <a:xfrm flipH="1">
            <a:off x="-1" y="1944000"/>
            <a:ext cx="480000" cy="3600000"/>
          </a:xfrm>
          <a:prstGeom prst="rect">
            <a:avLst/>
          </a:prstGeom>
          <a:gradFill>
            <a:gsLst>
              <a:gs pos="0">
                <a:schemeClr val="tx1">
                  <a:lumMod val="10000"/>
                  <a:lumOff val="90000"/>
                </a:schemeClr>
              </a:gs>
              <a:gs pos="100000">
                <a:schemeClr val="bg2">
                  <a:lumMod val="9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3" name="Titel 3">
            <a:extLst>
              <a:ext uri="{FF2B5EF4-FFF2-40B4-BE49-F238E27FC236}">
                <a16:creationId xmlns:a16="http://schemas.microsoft.com/office/drawing/2014/main" id="{4352CB59-A757-4132-8A12-C7797F58C80C}"/>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15" name="Textplatzhalter 7">
            <a:extLst>
              <a:ext uri="{FF2B5EF4-FFF2-40B4-BE49-F238E27FC236}">
                <a16:creationId xmlns:a16="http://schemas.microsoft.com/office/drawing/2014/main" id="{7ECECB4D-524A-466C-B000-7DF97F239A17}"/>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47F"/>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16" name="Rechteck 1">
            <a:extLst>
              <a:ext uri="{FF2B5EF4-FFF2-40B4-BE49-F238E27FC236}">
                <a16:creationId xmlns:a16="http://schemas.microsoft.com/office/drawing/2014/main" id="{A2C99B6B-07A4-4C6E-9F96-3004870C3519}"/>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pic>
        <p:nvPicPr>
          <p:cNvPr id="17" name="Grafik 4">
            <a:extLst>
              <a:ext uri="{FF2B5EF4-FFF2-40B4-BE49-F238E27FC236}">
                <a16:creationId xmlns:a16="http://schemas.microsoft.com/office/drawing/2014/main" id="{FFD985C6-F2B1-47D0-8401-AAC8E80EE28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16380" y="5805264"/>
            <a:ext cx="2408534" cy="910095"/>
          </a:xfrm>
          <a:prstGeom prst="rect">
            <a:avLst/>
          </a:prstGeom>
        </p:spPr>
      </p:pic>
    </p:spTree>
    <p:extLst>
      <p:ext uri="{BB962C8B-B14F-4D97-AF65-F5344CB8AC3E}">
        <p14:creationId xmlns:p14="http://schemas.microsoft.com/office/powerpoint/2010/main" val="3401640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rgbClr val="0F208A"/>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500" b="1" i="0">
                <a:solidFill>
                  <a:srgbClr val="39393E"/>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9/18/2026</a:t>
            </a:fld>
            <a:endParaRPr lang="en-US"/>
          </a:p>
        </p:txBody>
      </p:sp>
      <p:sp>
        <p:nvSpPr>
          <p:cNvPr id="6" name="Holder 6"/>
          <p:cNvSpPr>
            <a:spLocks noGrp="1"/>
          </p:cNvSpPr>
          <p:nvPr>
            <p:ph type="sldNum" sz="quarter" idx="7"/>
          </p:nvPr>
        </p:nvSpPr>
        <p:spPr/>
        <p:txBody>
          <a:bodyPr lIns="0" tIns="0" rIns="0" bIns="0"/>
          <a:lstStyle>
            <a:lvl1pPr>
              <a:defRPr sz="900" b="0" i="0">
                <a:solidFill>
                  <a:srgbClr val="1D1D1F"/>
                </a:solidFill>
                <a:latin typeface="Trebuchet MS"/>
                <a:cs typeface="Trebuchet MS"/>
              </a:defRPr>
            </a:lvl1pPr>
          </a:lstStyle>
          <a:p>
            <a:pPr marL="38100">
              <a:lnSpc>
                <a:spcPct val="100000"/>
              </a:lnSpc>
              <a:spcBef>
                <a:spcPts val="45"/>
              </a:spcBef>
            </a:pPr>
            <a:fld id="{81D60167-4931-47E6-BA6A-407CBD079E47}" type="slidenum">
              <a:rPr spc="-50" dirty="0"/>
              <a:t>‹#›</a:t>
            </a:fld>
            <a:endParaRPr spc="-50"/>
          </a:p>
        </p:txBody>
      </p:sp>
    </p:spTree>
    <p:extLst>
      <p:ext uri="{BB962C8B-B14F-4D97-AF65-F5344CB8AC3E}">
        <p14:creationId xmlns:p14="http://schemas.microsoft.com/office/powerpoint/2010/main" val="16145152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0776521" y="6314495"/>
            <a:ext cx="778954" cy="210752"/>
          </a:xfrm>
          <a:prstGeom prst="rect">
            <a:avLst/>
          </a:prstGeom>
        </p:spPr>
      </p:pic>
      <p:sp>
        <p:nvSpPr>
          <p:cNvPr id="17" name="bg object 17"/>
          <p:cNvSpPr/>
          <p:nvPr/>
        </p:nvSpPr>
        <p:spPr>
          <a:xfrm>
            <a:off x="272872" y="332740"/>
            <a:ext cx="62865" cy="720090"/>
          </a:xfrm>
          <a:custGeom>
            <a:avLst/>
            <a:gdLst/>
            <a:ahLst/>
            <a:cxnLst/>
            <a:rect l="l" t="t" r="r" b="b"/>
            <a:pathLst>
              <a:path w="62864" h="720090">
                <a:moveTo>
                  <a:pt x="62484" y="0"/>
                </a:moveTo>
                <a:lnTo>
                  <a:pt x="0" y="0"/>
                </a:lnTo>
                <a:lnTo>
                  <a:pt x="0" y="720001"/>
                </a:lnTo>
                <a:lnTo>
                  <a:pt x="62484" y="720001"/>
                </a:lnTo>
                <a:lnTo>
                  <a:pt x="62484" y="0"/>
                </a:lnTo>
                <a:close/>
              </a:path>
            </a:pathLst>
          </a:custGeom>
          <a:solidFill>
            <a:srgbClr val="FF4D0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000" b="1" i="0">
                <a:solidFill>
                  <a:srgbClr val="0F208A"/>
                </a:solidFill>
                <a:latin typeface="Calibri"/>
                <a:cs typeface="Calibri"/>
              </a:defRPr>
            </a:lvl1pPr>
          </a:lstStyle>
          <a:p>
            <a:endParaRPr/>
          </a:p>
        </p:txBody>
      </p:sp>
      <p:sp>
        <p:nvSpPr>
          <p:cNvPr id="3" name="Holder 3"/>
          <p:cNvSpPr>
            <a:spLocks noGrp="1"/>
          </p:cNvSpPr>
          <p:nvPr>
            <p:ph sz="half" idx="2"/>
          </p:nvPr>
        </p:nvSpPr>
        <p:spPr>
          <a:xfrm>
            <a:off x="554177" y="1872627"/>
            <a:ext cx="5176520" cy="437578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9/18/2026</a:t>
            </a:fld>
            <a:endParaRPr lang="en-US"/>
          </a:p>
        </p:txBody>
      </p:sp>
      <p:sp>
        <p:nvSpPr>
          <p:cNvPr id="7" name="Holder 7"/>
          <p:cNvSpPr>
            <a:spLocks noGrp="1"/>
          </p:cNvSpPr>
          <p:nvPr>
            <p:ph type="sldNum" sz="quarter" idx="7"/>
          </p:nvPr>
        </p:nvSpPr>
        <p:spPr/>
        <p:txBody>
          <a:bodyPr lIns="0" tIns="0" rIns="0" bIns="0"/>
          <a:lstStyle>
            <a:lvl1pPr>
              <a:defRPr sz="900" b="0" i="0">
                <a:solidFill>
                  <a:srgbClr val="1D1D1F"/>
                </a:solidFill>
                <a:latin typeface="Trebuchet MS"/>
                <a:cs typeface="Trebuchet MS"/>
              </a:defRPr>
            </a:lvl1pPr>
          </a:lstStyle>
          <a:p>
            <a:pPr marL="38100">
              <a:lnSpc>
                <a:spcPct val="100000"/>
              </a:lnSpc>
              <a:spcBef>
                <a:spcPts val="45"/>
              </a:spcBef>
            </a:pPr>
            <a:fld id="{81D60167-4931-47E6-BA6A-407CBD079E47}" type="slidenum">
              <a:rPr spc="-50" dirty="0"/>
              <a:t>‹#›</a:t>
            </a:fld>
            <a:endParaRPr spc="-50"/>
          </a:p>
        </p:txBody>
      </p:sp>
    </p:spTree>
    <p:extLst>
      <p:ext uri="{BB962C8B-B14F-4D97-AF65-F5344CB8AC3E}">
        <p14:creationId xmlns:p14="http://schemas.microsoft.com/office/powerpoint/2010/main" val="41420346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462201"/>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5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4111" y="1545377"/>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Tree>
    <p:extLst>
      <p:ext uri="{BB962C8B-B14F-4D97-AF65-F5344CB8AC3E}">
        <p14:creationId xmlns:p14="http://schemas.microsoft.com/office/powerpoint/2010/main" val="2477234325"/>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285639" y="3074577"/>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Chapter </a:t>
            </a:r>
            <a:r>
              <a:rPr lang="de-DE" err="1"/>
              <a:t>slide</a:t>
            </a:r>
            <a:endParaRPr lang="de-DE"/>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54397" y="289281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3277589752"/>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ENTSO-E One Column">
    <p:spTree>
      <p:nvGrpSpPr>
        <p:cNvPr id="1" name=""/>
        <p:cNvGrpSpPr/>
        <p:nvPr/>
      </p:nvGrpSpPr>
      <p:grpSpPr>
        <a:xfrm>
          <a:off x="0" y="0"/>
          <a:ext cx="0" cy="0"/>
          <a:chOff x="0" y="0"/>
          <a:chExt cx="0" cy="0"/>
        </a:xfrm>
      </p:grpSpPr>
      <p:sp>
        <p:nvSpPr>
          <p:cNvPr id="13" name="Inhaltsplatzhalter 2"/>
          <p:cNvSpPr>
            <a:spLocks noGrp="1"/>
          </p:cNvSpPr>
          <p:nvPr>
            <p:ph idx="1" hasCustomPrompt="1"/>
          </p:nvPr>
        </p:nvSpPr>
        <p:spPr>
          <a:xfrm>
            <a:off x="372538" y="908720"/>
            <a:ext cx="11616268" cy="3815866"/>
          </a:xfrm>
          <a:prstGeom prst="rect">
            <a:avLst/>
          </a:prstGeom>
        </p:spPr>
        <p:txBody>
          <a:bodyPr>
            <a:normAutofit/>
          </a:bodyPr>
          <a:lstStyle>
            <a:lvl1pPr>
              <a:lnSpc>
                <a:spcPct val="90000"/>
              </a:lnSpc>
              <a:defRPr sz="1800">
                <a:latin typeface="Calibri" panose="020F0502020204030204" pitchFamily="34" charset="0"/>
                <a:cs typeface="Calibri" panose="020F0502020204030204" pitchFamily="34" charset="0"/>
              </a:defRPr>
            </a:lvl1pPr>
            <a:lvl2pPr>
              <a:lnSpc>
                <a:spcPct val="90000"/>
              </a:lnSpc>
              <a:defRPr sz="1800">
                <a:latin typeface="Calibri" panose="020F0502020204030204" pitchFamily="34" charset="0"/>
                <a:cs typeface="Calibri" panose="020F0502020204030204" pitchFamily="34" charset="0"/>
              </a:defRPr>
            </a:lvl2pPr>
            <a:lvl3pPr>
              <a:lnSpc>
                <a:spcPct val="90000"/>
              </a:lnSpc>
              <a:defRPr sz="1800">
                <a:latin typeface="Calibri" panose="020F0502020204030204" pitchFamily="34" charset="0"/>
                <a:cs typeface="Calibri" panose="020F0502020204030204" pitchFamily="34" charset="0"/>
              </a:defRPr>
            </a:lvl3pPr>
            <a:lvl4pPr>
              <a:lnSpc>
                <a:spcPct val="90000"/>
              </a:lnSpc>
              <a:defRPr sz="1800">
                <a:latin typeface="Calibri" panose="020F0502020204030204" pitchFamily="34" charset="0"/>
                <a:cs typeface="Calibri" panose="020F0502020204030204" pitchFamily="34" charset="0"/>
              </a:defRPr>
            </a:lvl4pPr>
            <a:lvl5pPr>
              <a:lnSpc>
                <a:spcPct val="90000"/>
              </a:lnSpc>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446745669"/>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ENTSO-E One column bullet points">
    <p:spTree>
      <p:nvGrpSpPr>
        <p:cNvPr id="1" name=""/>
        <p:cNvGrpSpPr/>
        <p:nvPr/>
      </p:nvGrpSpPr>
      <p:grpSpPr>
        <a:xfrm>
          <a:off x="0" y="0"/>
          <a:ext cx="0" cy="0"/>
          <a:chOff x="0" y="0"/>
          <a:chExt cx="0" cy="0"/>
        </a:xfrm>
      </p:grpSpPr>
      <p:sp>
        <p:nvSpPr>
          <p:cNvPr id="6" name="Inhaltsplatzhalter 2">
            <a:extLst>
              <a:ext uri="{FF2B5EF4-FFF2-40B4-BE49-F238E27FC236}">
                <a16:creationId xmlns:a16="http://schemas.microsoft.com/office/drawing/2014/main" id="{935407F8-9A7B-4A34-BB6A-ACBE6B64DA8C}"/>
              </a:ext>
            </a:extLst>
          </p:cNvPr>
          <p:cNvSpPr>
            <a:spLocks noGrp="1"/>
          </p:cNvSpPr>
          <p:nvPr>
            <p:ph idx="16" hasCustomPrompt="1"/>
          </p:nvPr>
        </p:nvSpPr>
        <p:spPr>
          <a:xfrm>
            <a:off x="413466" y="1124744"/>
            <a:ext cx="11616268"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8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9D00A475-8F1F-43A8-B9D4-0E2195454A9F}"/>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1108741271"/>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orient="horz" pos="1480">
          <p15:clr>
            <a:srgbClr val="A4A3A4"/>
          </p15:clr>
        </p15:guide>
        <p15:guide id="6" orient="horz" pos="1548">
          <p15:clr>
            <a:srgbClr val="A4A3A4"/>
          </p15:clr>
        </p15:guide>
        <p15:guide id="9" pos="7499">
          <p15:clr>
            <a:srgbClr val="A4A3A4"/>
          </p15:clr>
        </p15:guide>
        <p15:guide id="10" pos="181">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ENTSO-E Two columns">
    <p:spTree>
      <p:nvGrpSpPr>
        <p:cNvPr id="1" name=""/>
        <p:cNvGrpSpPr/>
        <p:nvPr/>
      </p:nvGrpSpPr>
      <p:grpSpPr>
        <a:xfrm>
          <a:off x="0" y="0"/>
          <a:ext cx="0" cy="0"/>
          <a:chOff x="0" y="0"/>
          <a:chExt cx="0" cy="0"/>
        </a:xfrm>
      </p:grpSpPr>
      <p:sp>
        <p:nvSpPr>
          <p:cNvPr id="9" name="Inhaltsplatzhalter 2"/>
          <p:cNvSpPr>
            <a:spLocks noGrp="1"/>
          </p:cNvSpPr>
          <p:nvPr>
            <p:ph idx="1" hasCustomPrompt="1"/>
          </p:nvPr>
        </p:nvSpPr>
        <p:spPr>
          <a:xfrm>
            <a:off x="382868" y="1052736"/>
            <a:ext cx="5664117" cy="3311810"/>
          </a:xfrm>
          <a:prstGeom prst="rect">
            <a:avLst/>
          </a:prstGeom>
        </p:spPr>
        <p:txBody>
          <a:bodyPr>
            <a:normAutofit/>
          </a:bodyPr>
          <a:lstStyle>
            <a:lvl1pPr algn="l">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0" name="Inhaltsplatzhalter 2"/>
          <p:cNvSpPr>
            <a:spLocks noGrp="1"/>
          </p:cNvSpPr>
          <p:nvPr>
            <p:ph idx="13" hasCustomPrompt="1"/>
          </p:nvPr>
        </p:nvSpPr>
        <p:spPr>
          <a:xfrm>
            <a:off x="6206439" y="1052736"/>
            <a:ext cx="5664117" cy="3311810"/>
          </a:xfrm>
          <a:prstGeom prst="rect">
            <a:avLst/>
          </a:prstGeom>
        </p:spPr>
        <p:txBody>
          <a:bodyPr>
            <a:normAutofit/>
          </a:bodyPr>
          <a:lstStyle>
            <a:lvl1pPr>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6" name="Titel 5">
            <a:extLst>
              <a:ext uri="{FF2B5EF4-FFF2-40B4-BE49-F238E27FC236}">
                <a16:creationId xmlns:a16="http://schemas.microsoft.com/office/drawing/2014/main" id="{BF868832-6945-4F2F-8DEC-A69FB10BA62E}"/>
              </a:ext>
            </a:extLst>
          </p:cNvPr>
          <p:cNvSpPr>
            <a:spLocks noGrp="1"/>
          </p:cNvSpPr>
          <p:nvPr>
            <p:ph type="title" hasCustomPrompt="1"/>
          </p:nvPr>
        </p:nvSpPr>
        <p:spPr>
          <a:xfrm>
            <a:off x="38286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1684762428"/>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pos="181">
          <p15:clr>
            <a:srgbClr val="A4A3A4"/>
          </p15:clr>
        </p15:guide>
        <p15:guide id="5" pos="7499">
          <p15:clr>
            <a:srgbClr val="A4A3A4"/>
          </p15:clr>
        </p15:guide>
        <p15:guide id="6" orient="horz" pos="3634">
          <p15:clr>
            <a:srgbClr val="A4A3A4"/>
          </p15:clr>
        </p15:guide>
        <p15:guide id="7" orient="horz" pos="1049">
          <p15:clr>
            <a:srgbClr val="A4A3A4"/>
          </p15:clr>
        </p15:guide>
        <p15:guide id="8" pos="3749">
          <p15:clr>
            <a:srgbClr val="A4A3A4"/>
          </p15:clr>
        </p15:guide>
        <p15:guide id="9" pos="3931">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ENTSO-E Three columns">
    <p:spTree>
      <p:nvGrpSpPr>
        <p:cNvPr id="1" name=""/>
        <p:cNvGrpSpPr/>
        <p:nvPr/>
      </p:nvGrpSpPr>
      <p:grpSpPr>
        <a:xfrm>
          <a:off x="0" y="0"/>
          <a:ext cx="0" cy="0"/>
          <a:chOff x="0" y="0"/>
          <a:chExt cx="0" cy="0"/>
        </a:xfrm>
      </p:grpSpPr>
      <p:sp>
        <p:nvSpPr>
          <p:cNvPr id="13" name="Textplatzhalter 3"/>
          <p:cNvSpPr>
            <a:spLocks noGrp="1"/>
          </p:cNvSpPr>
          <p:nvPr>
            <p:ph type="body" sz="quarter" idx="16" hasCustomPrompt="1"/>
          </p:nvPr>
        </p:nvSpPr>
        <p:spPr>
          <a:xfrm>
            <a:off x="382588" y="1297579"/>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
        <p:nvSpPr>
          <p:cNvPr id="14" name="Inhaltsplatzhalter 2">
            <a:extLst>
              <a:ext uri="{FF2B5EF4-FFF2-40B4-BE49-F238E27FC236}">
                <a16:creationId xmlns:a16="http://schemas.microsoft.com/office/drawing/2014/main" id="{9341F4E3-0CAE-4A14-AD42-9C698E28F0E7}"/>
              </a:ext>
            </a:extLst>
          </p:cNvPr>
          <p:cNvSpPr>
            <a:spLocks noGrp="1"/>
          </p:cNvSpPr>
          <p:nvPr>
            <p:ph idx="18" hasCustomPrompt="1"/>
          </p:nvPr>
        </p:nvSpPr>
        <p:spPr>
          <a:xfrm>
            <a:off x="380339" y="1844824"/>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5" name="Inhaltsplatzhalter 2">
            <a:extLst>
              <a:ext uri="{FF2B5EF4-FFF2-40B4-BE49-F238E27FC236}">
                <a16:creationId xmlns:a16="http://schemas.microsoft.com/office/drawing/2014/main" id="{E742937F-ADF9-487A-AB88-EE6EE0E8FD08}"/>
              </a:ext>
            </a:extLst>
          </p:cNvPr>
          <p:cNvSpPr>
            <a:spLocks noGrp="1"/>
          </p:cNvSpPr>
          <p:nvPr>
            <p:ph idx="19" hasCustomPrompt="1"/>
          </p:nvPr>
        </p:nvSpPr>
        <p:spPr>
          <a:xfrm>
            <a:off x="7923229" y="1844822"/>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7" name="Inhaltsplatzhalter 2">
            <a:extLst>
              <a:ext uri="{FF2B5EF4-FFF2-40B4-BE49-F238E27FC236}">
                <a16:creationId xmlns:a16="http://schemas.microsoft.com/office/drawing/2014/main" id="{C1294B06-543C-439B-844D-292C65223D9D}"/>
              </a:ext>
            </a:extLst>
          </p:cNvPr>
          <p:cNvSpPr>
            <a:spLocks noGrp="1"/>
          </p:cNvSpPr>
          <p:nvPr>
            <p:ph idx="20" hasCustomPrompt="1"/>
          </p:nvPr>
        </p:nvSpPr>
        <p:spPr>
          <a:xfrm>
            <a:off x="4151784" y="1844823"/>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9" name="Titel 5">
            <a:extLst>
              <a:ext uri="{FF2B5EF4-FFF2-40B4-BE49-F238E27FC236}">
                <a16:creationId xmlns:a16="http://schemas.microsoft.com/office/drawing/2014/main" id="{009D75ED-94BB-4DB3-A55E-CFA85E39F7A3}"/>
              </a:ext>
            </a:extLst>
          </p:cNvPr>
          <p:cNvSpPr>
            <a:spLocks noGrp="1"/>
          </p:cNvSpPr>
          <p:nvPr>
            <p:ph type="title" hasCustomPrompt="1"/>
          </p:nvPr>
        </p:nvSpPr>
        <p:spPr>
          <a:xfrm>
            <a:off x="380339" y="260648"/>
            <a:ext cx="11617788" cy="431325"/>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11" name="Textplatzhalter 11">
            <a:extLst>
              <a:ext uri="{FF2B5EF4-FFF2-40B4-BE49-F238E27FC236}">
                <a16:creationId xmlns:a16="http://schemas.microsoft.com/office/drawing/2014/main" id="{CDA0278C-3CB1-4B5A-B6A3-7F8C901572EF}"/>
              </a:ext>
            </a:extLst>
          </p:cNvPr>
          <p:cNvSpPr>
            <a:spLocks noGrp="1"/>
          </p:cNvSpPr>
          <p:nvPr>
            <p:ph type="body" sz="quarter" idx="12" hasCustomPrompt="1"/>
          </p:nvPr>
        </p:nvSpPr>
        <p:spPr>
          <a:xfrm>
            <a:off x="382588" y="785744"/>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Tree>
    <p:extLst>
      <p:ext uri="{BB962C8B-B14F-4D97-AF65-F5344CB8AC3E}">
        <p14:creationId xmlns:p14="http://schemas.microsoft.com/office/powerpoint/2010/main" val="3217882621"/>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orient="horz" pos="1049">
          <p15:clr>
            <a:srgbClr val="A4A3A4"/>
          </p15:clr>
        </p15:guide>
        <p15:guide id="5" orient="horz" pos="1480">
          <p15:clr>
            <a:srgbClr val="A4A3A4"/>
          </p15:clr>
        </p15:guide>
        <p15:guide id="6" orient="horz" pos="1548">
          <p15:clr>
            <a:srgbClr val="A4A3A4"/>
          </p15:clr>
        </p15:guide>
        <p15:guide id="7" orient="horz" pos="3634">
          <p15:clr>
            <a:srgbClr val="A4A3A4"/>
          </p15:clr>
        </p15:guide>
        <p15:guide id="8" pos="181">
          <p15:clr>
            <a:srgbClr val="A4A3A4"/>
          </p15:clr>
        </p15:guide>
        <p15:guide id="9" pos="7499">
          <p15:clr>
            <a:srgbClr val="A4A3A4"/>
          </p15:clr>
        </p15:guide>
        <p15:guide id="10" pos="3931">
          <p15:clr>
            <a:srgbClr val="A4A3A4"/>
          </p15:clr>
        </p15:guide>
        <p15:guide id="11" pos="3749">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aphicFrame>
        <p:nvGraphicFramePr>
          <p:cNvPr id="7" name="Inhaltsplatzhalter 9" title="Diagramm Platzhalter">
            <a:extLst>
              <a:ext uri="{FF2B5EF4-FFF2-40B4-BE49-F238E27FC236}">
                <a16:creationId xmlns:a16="http://schemas.microsoft.com/office/drawing/2014/main" id="{B463EBB2-B343-A342-A26F-FA6D526125DA}"/>
              </a:ext>
            </a:extLst>
          </p:cNvPr>
          <p:cNvGraphicFramePr>
            <a:graphicFrameLocks/>
          </p:cNvGraphicFramePr>
          <p:nvPr userDrawn="1">
            <p:extLst>
              <p:ext uri="{D42A27DB-BD31-4B8C-83A1-F6EECF244321}">
                <p14:modId xmlns:p14="http://schemas.microsoft.com/office/powerpoint/2010/main" val="2616654375"/>
              </p:ext>
            </p:extLst>
          </p:nvPr>
        </p:nvGraphicFramePr>
        <p:xfrm>
          <a:off x="6648450" y="1665288"/>
          <a:ext cx="5543550"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83984406"/>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TSO-E Graph 2">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0">
            <a:extLst>
              <a:ext uri="{FF2B5EF4-FFF2-40B4-BE49-F238E27FC236}">
                <a16:creationId xmlns:a16="http://schemas.microsoft.com/office/drawing/2014/main" id="{C04C5352-D576-AE47-888D-BF03439BD4FC}"/>
              </a:ext>
            </a:extLst>
          </p:cNvPr>
          <p:cNvSpPr>
            <a:spLocks noGrp="1"/>
          </p:cNvSpPr>
          <p:nvPr>
            <p:ph idx="1"/>
          </p:nvPr>
        </p:nvSpPr>
        <p:spPr>
          <a:xfrm>
            <a:off x="1739517" y="1665288"/>
            <a:ext cx="8712201" cy="4103972"/>
          </a:xfrm>
        </p:spPr>
        <p:txBody>
          <a:bodyPr>
            <a:normAutofit lnSpcReduction="10000"/>
          </a:bodyPr>
          <a:lstStyle/>
          <a:p>
            <a:r>
              <a:rPr lang="de-DE" b="1"/>
              <a:t>   </a:t>
            </a:r>
            <a:br>
              <a:rPr lang="de-DE" b="1"/>
            </a:br>
            <a:r>
              <a:rPr lang="de-DE" b="1"/>
              <a:t> </a:t>
            </a:r>
            <a:endParaRPr lang="de-DE" b="1"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br>
              <a:rPr lang="de-DE" sz="900" i="1">
                <a:solidFill>
                  <a:prstClr val="black"/>
                </a:solidFill>
              </a:rPr>
            </a:br>
            <a:br>
              <a:rPr lang="de-DE" sz="900" i="1">
                <a:solidFill>
                  <a:prstClr val="black"/>
                </a:solidFill>
              </a:rPr>
            </a:br>
            <a:br>
              <a:rPr lang="de-DE" sz="900" i="1">
                <a:solidFill>
                  <a:prstClr val="black"/>
                </a:solidFill>
              </a:rPr>
            </a:br>
            <a:r>
              <a:rPr lang="de-DE" sz="900" i="1">
                <a:solidFill>
                  <a:prstClr val="black"/>
                </a:solidFill>
              </a:rPr>
              <a:t>Source: Insert </a:t>
            </a:r>
            <a:r>
              <a:rPr lang="de-DE" sz="900" i="1" err="1">
                <a:solidFill>
                  <a:prstClr val="black"/>
                </a:solidFill>
              </a:rPr>
              <a:t>here</a:t>
            </a:r>
            <a:r>
              <a:rPr lang="de-DE" sz="900" i="1">
                <a:solidFill>
                  <a:prstClr val="black"/>
                </a:solidFill>
              </a:rPr>
              <a:t> </a:t>
            </a:r>
            <a:r>
              <a:rPr lang="de-DE" sz="900" i="1" err="1">
                <a:solidFill>
                  <a:prstClr val="black"/>
                </a:solidFill>
              </a:rPr>
              <a:t>if</a:t>
            </a:r>
            <a:r>
              <a:rPr lang="de-DE" sz="900" i="1">
                <a:solidFill>
                  <a:prstClr val="black"/>
                </a:solidFill>
              </a:rPr>
              <a:t> </a:t>
            </a:r>
            <a:r>
              <a:rPr lang="de-DE" sz="900" i="1" err="1">
                <a:solidFill>
                  <a:prstClr val="black"/>
                </a:solidFill>
              </a:rPr>
              <a:t>applicable</a:t>
            </a:r>
            <a:endParaRPr lang="de-DE" sz="900"/>
          </a:p>
        </p:txBody>
      </p:sp>
      <p:graphicFrame>
        <p:nvGraphicFramePr>
          <p:cNvPr id="6" name="Diagramm 5" title="Flächendiagramm Platzhalter">
            <a:extLst>
              <a:ext uri="{FF2B5EF4-FFF2-40B4-BE49-F238E27FC236}">
                <a16:creationId xmlns:a16="http://schemas.microsoft.com/office/drawing/2014/main" id="{654DBC48-79E2-BF45-94FB-10AE0A01AFE4}"/>
              </a:ext>
            </a:extLst>
          </p:cNvPr>
          <p:cNvGraphicFramePr/>
          <p:nvPr userDrawn="1">
            <p:extLst>
              <p:ext uri="{D42A27DB-BD31-4B8C-83A1-F6EECF244321}">
                <p14:modId xmlns:p14="http://schemas.microsoft.com/office/powerpoint/2010/main" val="1491827380"/>
              </p:ext>
            </p:extLst>
          </p:nvPr>
        </p:nvGraphicFramePr>
        <p:xfrm>
          <a:off x="382587" y="1665288"/>
          <a:ext cx="11522075" cy="39959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58898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
            <a:extLst>
              <a:ext uri="{FF2B5EF4-FFF2-40B4-BE49-F238E27FC236}">
                <a16:creationId xmlns:a16="http://schemas.microsoft.com/office/drawing/2014/main" id="{C62E783B-8C38-B14F-A829-53ADBD597589}"/>
              </a:ext>
            </a:extLst>
          </p:cNvPr>
          <p:cNvSpPr>
            <a:spLocks noGrp="1"/>
          </p:cNvSpPr>
          <p:nvPr>
            <p:ph idx="1"/>
          </p:nvPr>
        </p:nvSpPr>
        <p:spPr>
          <a:xfrm>
            <a:off x="407368" y="1747353"/>
            <a:ext cx="7200800" cy="4292180"/>
          </a:xfrm>
        </p:spPr>
        <p:txBody>
          <a:bodyPr/>
          <a:lstStyle/>
          <a:p>
            <a:r>
              <a:rPr lang="de-DE">
                <a:solidFill>
                  <a:srgbClr val="0F218B"/>
                </a:solidFill>
              </a:rPr>
              <a:t>Headline 3 – Edit </a:t>
            </a:r>
            <a:r>
              <a:rPr lang="de-DE" err="1">
                <a:solidFill>
                  <a:srgbClr val="0F218B"/>
                </a:solidFill>
              </a:rPr>
              <a:t>the</a:t>
            </a:r>
            <a:r>
              <a:rPr lang="de-DE">
                <a:solidFill>
                  <a:srgbClr val="0F218B"/>
                </a:solidFill>
              </a:rPr>
              <a:t> </a:t>
            </a:r>
            <a:r>
              <a:rPr lang="de-DE" err="1">
                <a:solidFill>
                  <a:srgbClr val="0F218B"/>
                </a:solidFill>
              </a:rPr>
              <a:t>pie</a:t>
            </a:r>
            <a:r>
              <a:rPr lang="de-DE">
                <a:solidFill>
                  <a:srgbClr val="0F218B"/>
                </a:solidFill>
              </a:rPr>
              <a:t> </a:t>
            </a:r>
            <a:r>
              <a:rPr lang="de-DE" err="1">
                <a:solidFill>
                  <a:srgbClr val="0F218B"/>
                </a:solidFill>
              </a:rPr>
              <a:t>chart</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on it. </a:t>
            </a:r>
            <a:r>
              <a:rPr lang="de-DE" err="1">
                <a:solidFill>
                  <a:srgbClr val="0F218B"/>
                </a:solidFill>
              </a:rPr>
              <a:t>Now</a:t>
            </a:r>
            <a:r>
              <a:rPr lang="de-DE">
                <a:solidFill>
                  <a:srgbClr val="0F218B"/>
                </a:solidFill>
              </a:rPr>
              <a:t> </a:t>
            </a:r>
            <a:r>
              <a:rPr lang="de-DE" err="1">
                <a:solidFill>
                  <a:srgbClr val="0F218B"/>
                </a:solidFill>
              </a:rPr>
              <a:t>icons</a:t>
            </a:r>
            <a:r>
              <a:rPr lang="de-DE">
                <a:solidFill>
                  <a:srgbClr val="0F218B"/>
                </a:solidFill>
              </a:rPr>
              <a:t> </a:t>
            </a:r>
            <a:r>
              <a:rPr lang="de-DE" err="1">
                <a:solidFill>
                  <a:srgbClr val="0F218B"/>
                </a:solidFill>
              </a:rPr>
              <a:t>appear</a:t>
            </a:r>
            <a:r>
              <a:rPr lang="de-DE">
                <a:solidFill>
                  <a:srgbClr val="0F218B"/>
                </a:solidFill>
              </a:rPr>
              <a:t>. </a:t>
            </a:r>
            <a:r>
              <a:rPr lang="de-DE" err="1">
                <a:solidFill>
                  <a:srgbClr val="0F218B"/>
                </a:solidFill>
              </a:rPr>
              <a:t>If</a:t>
            </a:r>
            <a:r>
              <a:rPr lang="de-DE">
                <a:solidFill>
                  <a:srgbClr val="0F218B"/>
                </a:solidFill>
              </a:rPr>
              <a:t> </a:t>
            </a:r>
            <a:r>
              <a:rPr lang="de-DE" err="1">
                <a:solidFill>
                  <a:srgbClr val="0F218B"/>
                </a:solidFill>
              </a:rPr>
              <a:t>you</a:t>
            </a:r>
            <a:r>
              <a:rPr lang="de-DE">
                <a:solidFill>
                  <a:srgbClr val="0F218B"/>
                </a:solidFill>
              </a:rPr>
              <a:t> </a:t>
            </a:r>
            <a:r>
              <a:rPr lang="de-DE" err="1">
                <a:solidFill>
                  <a:srgbClr val="0F218B"/>
                </a:solidFill>
              </a:rPr>
              <a:t>keep</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cursor</a:t>
            </a:r>
            <a:r>
              <a:rPr lang="de-DE">
                <a:solidFill>
                  <a:srgbClr val="0F218B"/>
                </a:solidFill>
              </a:rPr>
              <a:t> </a:t>
            </a:r>
            <a:r>
              <a:rPr lang="de-DE" err="1">
                <a:solidFill>
                  <a:srgbClr val="0F218B"/>
                </a:solidFill>
              </a:rPr>
              <a:t>above</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icons</a:t>
            </a:r>
            <a:r>
              <a:rPr lang="de-DE">
                <a:solidFill>
                  <a:srgbClr val="0F218B"/>
                </a:solidFill>
              </a:rPr>
              <a:t>, a </a:t>
            </a:r>
            <a:r>
              <a:rPr lang="de-DE" err="1">
                <a:solidFill>
                  <a:srgbClr val="0F218B"/>
                </a:solidFill>
              </a:rPr>
              <a:t>descriptive</a:t>
            </a:r>
            <a:r>
              <a:rPr lang="de-DE">
                <a:solidFill>
                  <a:srgbClr val="0F218B"/>
                </a:solidFill>
              </a:rPr>
              <a:t> </a:t>
            </a:r>
            <a:r>
              <a:rPr lang="de-DE" err="1">
                <a:solidFill>
                  <a:srgbClr val="0F218B"/>
                </a:solidFill>
              </a:rPr>
              <a:t>text</a:t>
            </a:r>
            <a:r>
              <a:rPr lang="de-DE">
                <a:solidFill>
                  <a:srgbClr val="0F218B"/>
                </a:solidFill>
              </a:rPr>
              <a:t> </a:t>
            </a:r>
            <a:r>
              <a:rPr lang="de-DE" err="1">
                <a:solidFill>
                  <a:srgbClr val="0F218B"/>
                </a:solidFill>
              </a:rPr>
              <a:t>appears</a:t>
            </a:r>
            <a:r>
              <a:rPr lang="de-DE">
                <a:solidFill>
                  <a:srgbClr val="0F218B"/>
                </a:solidFill>
              </a:rPr>
              <a:t>. </a:t>
            </a:r>
          </a:p>
          <a:p>
            <a:r>
              <a:rPr lang="de-DE" err="1"/>
              <a:t>You</a:t>
            </a:r>
            <a:r>
              <a:rPr lang="de-DE"/>
              <a:t> </a:t>
            </a:r>
            <a:r>
              <a:rPr lang="de-DE" err="1"/>
              <a:t>may</a:t>
            </a:r>
            <a:r>
              <a:rPr lang="de-DE"/>
              <a:t> </a:t>
            </a:r>
            <a:r>
              <a:rPr lang="de-DE" err="1"/>
              <a:t>change</a:t>
            </a:r>
            <a:r>
              <a:rPr lang="de-DE"/>
              <a:t> </a:t>
            </a:r>
            <a:r>
              <a:rPr lang="de-DE" err="1"/>
              <a:t>the</a:t>
            </a:r>
            <a:r>
              <a:rPr lang="de-DE"/>
              <a:t> type </a:t>
            </a:r>
            <a:r>
              <a:rPr lang="de-DE" err="1"/>
              <a:t>of</a:t>
            </a:r>
            <a:r>
              <a:rPr lang="de-DE"/>
              <a:t> </a:t>
            </a:r>
            <a:r>
              <a:rPr lang="de-DE" err="1"/>
              <a:t>chart</a:t>
            </a:r>
            <a:r>
              <a:rPr lang="de-DE"/>
              <a:t>, </a:t>
            </a:r>
            <a:r>
              <a:rPr lang="de-DE" err="1"/>
              <a:t>the</a:t>
            </a:r>
            <a:r>
              <a:rPr lang="de-DE"/>
              <a:t> </a:t>
            </a:r>
            <a:r>
              <a:rPr lang="de-DE" err="1"/>
              <a:t>layout</a:t>
            </a:r>
            <a:r>
              <a:rPr lang="de-DE"/>
              <a:t> and </a:t>
            </a:r>
            <a:r>
              <a:rPr lang="de-DE" err="1"/>
              <a:t>colour</a:t>
            </a:r>
            <a:r>
              <a:rPr lang="de-DE"/>
              <a:t> </a:t>
            </a:r>
            <a:r>
              <a:rPr lang="de-DE" err="1"/>
              <a:t>scheme</a:t>
            </a:r>
            <a:r>
              <a:rPr lang="de-DE"/>
              <a:t>. </a:t>
            </a:r>
            <a:r>
              <a:rPr lang="de-DE" err="1"/>
              <a:t>We</a:t>
            </a:r>
            <a:r>
              <a:rPr lang="de-DE"/>
              <a:t> </a:t>
            </a:r>
            <a:r>
              <a:rPr lang="de-DE" err="1"/>
              <a:t>advise</a:t>
            </a:r>
            <a:r>
              <a:rPr lang="de-DE"/>
              <a:t> </a:t>
            </a:r>
            <a:r>
              <a:rPr lang="de-DE" err="1"/>
              <a:t>to</a:t>
            </a:r>
            <a:r>
              <a:rPr lang="de-DE"/>
              <a:t> </a:t>
            </a:r>
            <a:r>
              <a:rPr lang="de-DE" err="1"/>
              <a:t>refrain</a:t>
            </a:r>
            <a:r>
              <a:rPr lang="de-DE"/>
              <a:t> </a:t>
            </a:r>
            <a:r>
              <a:rPr lang="de-DE" err="1"/>
              <a:t>from</a:t>
            </a:r>
            <a:r>
              <a:rPr lang="de-DE"/>
              <a:t> </a:t>
            </a:r>
            <a:r>
              <a:rPr lang="de-DE" err="1"/>
              <a:t>using</a:t>
            </a:r>
            <a:r>
              <a:rPr lang="de-DE"/>
              <a:t> </a:t>
            </a:r>
            <a:r>
              <a:rPr lang="de-DE" err="1"/>
              <a:t>gradients</a:t>
            </a:r>
            <a:r>
              <a:rPr lang="de-DE"/>
              <a:t> and </a:t>
            </a:r>
            <a:r>
              <a:rPr lang="de-DE" err="1"/>
              <a:t>shadows</a:t>
            </a:r>
            <a:r>
              <a:rPr lang="de-DE"/>
              <a:t> – </a:t>
            </a:r>
            <a:r>
              <a:rPr lang="de-DE" err="1"/>
              <a:t>this</a:t>
            </a:r>
            <a:r>
              <a:rPr lang="de-DE"/>
              <a:t> </a:t>
            </a:r>
            <a:r>
              <a:rPr lang="de-DE" err="1"/>
              <a:t>does</a:t>
            </a:r>
            <a:r>
              <a:rPr lang="de-DE"/>
              <a:t> not </a:t>
            </a:r>
            <a:r>
              <a:rPr lang="de-DE" err="1"/>
              <a:t>add</a:t>
            </a:r>
            <a:r>
              <a:rPr lang="de-DE"/>
              <a:t> </a:t>
            </a:r>
            <a:r>
              <a:rPr lang="de-DE" err="1"/>
              <a:t>any</a:t>
            </a:r>
            <a:r>
              <a:rPr lang="de-DE"/>
              <a:t> </a:t>
            </a:r>
            <a:r>
              <a:rPr lang="de-DE" err="1"/>
              <a:t>information</a:t>
            </a:r>
            <a:r>
              <a:rPr lang="de-DE"/>
              <a:t> in </a:t>
            </a:r>
            <a:r>
              <a:rPr lang="de-DE" err="1"/>
              <a:t>most</a:t>
            </a:r>
            <a:r>
              <a:rPr lang="de-DE"/>
              <a:t> </a:t>
            </a:r>
            <a:r>
              <a:rPr lang="de-DE" err="1"/>
              <a:t>cases</a:t>
            </a:r>
            <a:r>
              <a:rPr lang="de-DE"/>
              <a:t>. </a:t>
            </a:r>
          </a:p>
          <a:p>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endParaRPr lang="de-DE"/>
          </a:p>
          <a:p>
            <a:endParaRPr lang="de-DE"/>
          </a:p>
        </p:txBody>
      </p:sp>
      <p:graphicFrame>
        <p:nvGraphicFramePr>
          <p:cNvPr id="6" name="Inhaltsplatzhalter 8" title="Kreisdiagramm Platzhalter">
            <a:extLst>
              <a:ext uri="{FF2B5EF4-FFF2-40B4-BE49-F238E27FC236}">
                <a16:creationId xmlns:a16="http://schemas.microsoft.com/office/drawing/2014/main" id="{6D36771A-5075-9748-A710-7DBB70C12D6A}"/>
              </a:ext>
            </a:extLst>
          </p:cNvPr>
          <p:cNvGraphicFramePr>
            <a:graphicFrameLocks/>
          </p:cNvGraphicFramePr>
          <p:nvPr userDrawn="1">
            <p:extLst>
              <p:ext uri="{D42A27DB-BD31-4B8C-83A1-F6EECF244321}">
                <p14:modId xmlns:p14="http://schemas.microsoft.com/office/powerpoint/2010/main" val="3232390385"/>
              </p:ext>
            </p:extLst>
          </p:nvPr>
        </p:nvGraphicFramePr>
        <p:xfrm>
          <a:off x="8472264" y="1747353"/>
          <a:ext cx="2951162"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71781320"/>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7" name="Inhaltsplatzhalter 1">
            <a:extLst>
              <a:ext uri="{FF2B5EF4-FFF2-40B4-BE49-F238E27FC236}">
                <a16:creationId xmlns:a16="http://schemas.microsoft.com/office/drawing/2014/main" id="{C1F9600C-DD2A-3D4A-B5B0-19ADE1EE280E}"/>
              </a:ext>
            </a:extLst>
          </p:cNvPr>
          <p:cNvSpPr>
            <a:spLocks noGrp="1"/>
          </p:cNvSpPr>
          <p:nvPr>
            <p:ph idx="18"/>
          </p:nvPr>
        </p:nvSpPr>
        <p:spPr>
          <a:xfrm>
            <a:off x="349412" y="854984"/>
            <a:ext cx="3648000" cy="3311525"/>
          </a:xfrm>
        </p:spPr>
        <p:txBody>
          <a:bodyPr>
            <a:noAutofit/>
          </a:bodyPr>
          <a:lstStyle>
            <a:lvl1pPr>
              <a:defRPr sz="1800"/>
            </a:lvl1pPr>
          </a:lstStyle>
          <a:p>
            <a:r>
              <a:rPr lang="de-DE" err="1">
                <a:latin typeface="Calibri" panose="020F0502020204030204" pitchFamily="34" charset="0"/>
                <a:cs typeface="Calibri" panose="020F0502020204030204" pitchFamily="34" charset="0"/>
              </a:rPr>
              <a:t>Examples</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r>
              <a:rPr lang="de-DE">
                <a:latin typeface="Calibri" panose="020F0502020204030204" pitchFamily="34" charset="0"/>
                <a:cs typeface="Calibri" panose="020F0502020204030204" pitchFamily="34" charset="0"/>
              </a:rPr>
              <a:t>.</a:t>
            </a:r>
          </a:p>
          <a:p>
            <a:r>
              <a:rPr lang="en-US">
                <a:latin typeface="Calibri" panose="020F0502020204030204" pitchFamily="34" charset="0"/>
                <a:cs typeface="Calibri" panose="020F0502020204030204" pitchFamily="34" charset="0"/>
              </a:rPr>
              <a:t>Be aware that there is a significant difference between using only the enter-key and using the combination of enter- and shift-key.</a:t>
            </a:r>
          </a:p>
          <a:p>
            <a:r>
              <a:rPr lang="en-US">
                <a:latin typeface="Calibri" panose="020F0502020204030204" pitchFamily="34" charset="0"/>
                <a:cs typeface="Calibri" panose="020F0502020204030204" pitchFamily="34" charset="0"/>
              </a:rPr>
              <a:t>Using only the enter-key will create a new bullet point.</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 </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If you only want to start the text in a new line (like this sentence) and keep the numeration, use shift-enter. </a:t>
            </a:r>
          </a:p>
          <a:p>
            <a:r>
              <a:rPr lang="en-US">
                <a:latin typeface="Calibri" panose="020F0502020204030204" pitchFamily="34" charset="0"/>
                <a:cs typeface="Calibri" panose="020F0502020204030204" pitchFamily="34" charset="0"/>
              </a:rPr>
              <a:t>Text will resize automatically.</a:t>
            </a:r>
          </a:p>
          <a:p>
            <a:endParaRPr lang="de-DE">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p:txBody>
      </p:sp>
      <p:sp>
        <p:nvSpPr>
          <p:cNvPr id="8" name="Inhaltsplatzhalter 2">
            <a:extLst>
              <a:ext uri="{FF2B5EF4-FFF2-40B4-BE49-F238E27FC236}">
                <a16:creationId xmlns:a16="http://schemas.microsoft.com/office/drawing/2014/main" id="{C36A1AC1-56A4-4346-B7AD-92B4196EBB80}"/>
              </a:ext>
            </a:extLst>
          </p:cNvPr>
          <p:cNvSpPr>
            <a:spLocks noGrp="1"/>
          </p:cNvSpPr>
          <p:nvPr>
            <p:ph idx="19"/>
          </p:nvPr>
        </p:nvSpPr>
        <p:spPr>
          <a:xfrm>
            <a:off x="7752184" y="836362"/>
            <a:ext cx="3648000" cy="3311525"/>
          </a:xfrm>
        </p:spPr>
        <p:txBody>
          <a:bodyPr/>
          <a:lstStyle>
            <a:lvl1pPr>
              <a:defRPr sz="1800"/>
            </a:lvl1pPr>
            <a:lvl2pPr>
              <a:defRPr sz="1800"/>
            </a:lvl2pPr>
            <a:lvl3pPr>
              <a:defRPr sz="1800"/>
            </a:lvl3pPr>
            <a:lvl4pPr>
              <a:defRPr sz="1800"/>
            </a:lvl4pPr>
            <a:lvl5pPr>
              <a:defRPr sz="1800"/>
            </a:lvl5pPr>
          </a:lstStyle>
          <a:p>
            <a:r>
              <a:rPr lang="de-DE" err="1">
                <a:latin typeface="Calibri" panose="020F0502020204030204" pitchFamily="34" charset="0"/>
                <a:cs typeface="Calibri" panose="020F0502020204030204" pitchFamily="34" charset="0"/>
              </a:rPr>
              <a:t>Example</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br>
              <a:rPr lang="de-DE">
                <a:latin typeface="Calibri" panose="020F0502020204030204" pitchFamily="34" charset="0"/>
                <a:cs typeface="Calibri" panose="020F0502020204030204" pitchFamily="34" charset="0"/>
              </a:rPr>
            </a:br>
            <a:endParaRPr lang="de-DE">
              <a:latin typeface="Calibri" panose="020F0502020204030204" pitchFamily="34" charset="0"/>
              <a:cs typeface="Calibri" panose="020F0502020204030204" pitchFamily="34" charset="0"/>
            </a:endParaRPr>
          </a:p>
          <a:p>
            <a:r>
              <a:rPr lang="de-DE">
                <a:latin typeface="Calibri" panose="020F0502020204030204" pitchFamily="34" charset="0"/>
                <a:cs typeface="Calibri" panose="020F0502020204030204" pitchFamily="34" charset="0"/>
              </a:rPr>
              <a:t>Dummy </a:t>
            </a:r>
            <a:r>
              <a:rPr lang="de-DE" err="1">
                <a:latin typeface="Calibri" panose="020F0502020204030204" pitchFamily="34" charset="0"/>
                <a:cs typeface="Calibri" panose="020F0502020204030204" pitchFamily="34" charset="0"/>
              </a:rPr>
              <a:t>text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here</a:t>
            </a:r>
            <a:endParaRPr lang="de-DE">
              <a:latin typeface="Calibri" panose="020F0502020204030204" pitchFamily="34" charset="0"/>
              <a:cs typeface="Calibri" panose="020F0502020204030204" pitchFamily="34" charset="0"/>
            </a:endParaRPr>
          </a:p>
          <a:p>
            <a:pPr lvl="1"/>
            <a:r>
              <a:rPr lang="de-DE">
                <a:latin typeface="Calibri" panose="020F0502020204030204" pitchFamily="34" charset="0"/>
                <a:cs typeface="Calibri" panose="020F0502020204030204" pitchFamily="34" charset="0"/>
              </a:rPr>
              <a:t>Second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2"/>
            <a:r>
              <a:rPr lang="de-DE">
                <a:latin typeface="Calibri" panose="020F0502020204030204" pitchFamily="34" charset="0"/>
                <a:cs typeface="Calibri" panose="020F0502020204030204" pitchFamily="34" charset="0"/>
              </a:rPr>
              <a:t>Third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3"/>
            <a:r>
              <a:rPr lang="de-DE" err="1">
                <a:latin typeface="Calibri" panose="020F0502020204030204" pitchFamily="34" charset="0"/>
                <a:cs typeface="Calibri" panose="020F0502020204030204" pitchFamily="34" charset="0"/>
              </a:rPr>
              <a:t>Fourth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4"/>
            <a:r>
              <a:rPr lang="de-DE" err="1">
                <a:latin typeface="Calibri" panose="020F0502020204030204" pitchFamily="34" charset="0"/>
                <a:cs typeface="Calibri" panose="020F0502020204030204" pitchFamily="34" charset="0"/>
              </a:rPr>
              <a:t>Fifth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p:txBody>
      </p:sp>
      <p:graphicFrame>
        <p:nvGraphicFramePr>
          <p:cNvPr id="9" name="Inhaltsplatzhalter 7" title="Infobox Platzhalter">
            <a:extLst>
              <a:ext uri="{FF2B5EF4-FFF2-40B4-BE49-F238E27FC236}">
                <a16:creationId xmlns:a16="http://schemas.microsoft.com/office/drawing/2014/main" id="{03B3DB83-3BE0-1D49-9913-2E54862A2869}"/>
              </a:ext>
            </a:extLst>
          </p:cNvPr>
          <p:cNvGraphicFramePr>
            <a:graphicFrameLocks/>
          </p:cNvGraphicFramePr>
          <p:nvPr userDrawn="1">
            <p:extLst>
              <p:ext uri="{D42A27DB-BD31-4B8C-83A1-F6EECF244321}">
                <p14:modId xmlns:p14="http://schemas.microsoft.com/office/powerpoint/2010/main" val="2580603730"/>
              </p:ext>
            </p:extLst>
          </p:nvPr>
        </p:nvGraphicFramePr>
        <p:xfrm>
          <a:off x="4079776" y="836362"/>
          <a:ext cx="3474386" cy="3203797"/>
        </p:xfrm>
        <a:graphic>
          <a:graphicData uri="http://schemas.openxmlformats.org/drawingml/2006/table">
            <a:tbl>
              <a:tblPr bandCol="1">
                <a:tableStyleId>{3B4B98B0-60AC-42C2-AFA5-B58CD77FA1E5}</a:tableStyleId>
              </a:tblPr>
              <a:tblGrid>
                <a:gridCol w="3474386">
                  <a:extLst>
                    <a:ext uri="{9D8B030D-6E8A-4147-A177-3AD203B41FA5}">
                      <a16:colId xmlns:a16="http://schemas.microsoft.com/office/drawing/2014/main" val="1090517882"/>
                    </a:ext>
                  </a:extLst>
                </a:gridCol>
              </a:tblGrid>
              <a:tr h="3203797">
                <a:tc>
                  <a:txBody>
                    <a:bodyPr/>
                    <a:lstStyle/>
                    <a:p>
                      <a:r>
                        <a:rPr lang="de-DE" sz="1800" b="1">
                          <a:solidFill>
                            <a:srgbClr val="015092"/>
                          </a:solidFill>
                          <a:latin typeface="Calibri" panose="020F0502020204030204" pitchFamily="34" charset="0"/>
                          <a:cs typeface="Calibri" panose="020F0502020204030204" pitchFamily="34" charset="0"/>
                        </a:rPr>
                        <a:t>Infobox </a:t>
                      </a:r>
                    </a:p>
                    <a:p>
                      <a:endParaRPr lang="de-DE" sz="1800" b="1">
                        <a:solidFill>
                          <a:srgbClr val="015092"/>
                        </a:solidFill>
                        <a:latin typeface="Calibri" panose="020F0502020204030204" pitchFamily="34" charset="0"/>
                        <a:cs typeface="Calibri" panose="020F0502020204030204" pitchFamily="34" charset="0"/>
                      </a:endParaRPr>
                    </a:p>
                    <a:p>
                      <a:r>
                        <a:rPr lang="de-DE" sz="1800">
                          <a:solidFill>
                            <a:srgbClr val="015092"/>
                          </a:solidFill>
                          <a:latin typeface="Calibri" panose="020F0502020204030204" pitchFamily="34" charset="0"/>
                          <a:cs typeface="Calibri" panose="020F0502020204030204" pitchFamily="34" charset="0"/>
                        </a:rPr>
                        <a:t>By </a:t>
                      </a:r>
                      <a:r>
                        <a:rPr lang="de-DE" sz="1800" err="1">
                          <a:solidFill>
                            <a:srgbClr val="015092"/>
                          </a:solidFill>
                          <a:latin typeface="Calibri" panose="020F0502020204030204" pitchFamily="34" charset="0"/>
                          <a:cs typeface="Calibri" panose="020F0502020204030204" pitchFamily="34" charset="0"/>
                        </a:rPr>
                        <a:t>using</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buttons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decrease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in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‚Start‘ </a:t>
                      </a:r>
                      <a:r>
                        <a:rPr lang="de-DE" sz="1800" err="1">
                          <a:solidFill>
                            <a:srgbClr val="015092"/>
                          </a:solidFill>
                          <a:latin typeface="Calibri" panose="020F0502020204030204" pitchFamily="34" charset="0"/>
                          <a:cs typeface="Calibri" panose="020F0502020204030204" pitchFamily="34" charset="0"/>
                        </a:rPr>
                        <a:t>menu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you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can</a:t>
                      </a:r>
                      <a:r>
                        <a:rPr lang="de-DE" sz="1800">
                          <a:solidFill>
                            <a:srgbClr val="015092"/>
                          </a:solidFill>
                          <a:latin typeface="Calibri" panose="020F0502020204030204" pitchFamily="34" charset="0"/>
                          <a:cs typeface="Calibri" panose="020F0502020204030204" pitchFamily="34" charset="0"/>
                        </a:rPr>
                        <a:t> switch </a:t>
                      </a:r>
                      <a:r>
                        <a:rPr lang="de-DE" sz="1800" err="1">
                          <a:solidFill>
                            <a:srgbClr val="015092"/>
                          </a:solidFill>
                          <a:latin typeface="Calibri" panose="020F0502020204030204" pitchFamily="34" charset="0"/>
                          <a:cs typeface="Calibri" panose="020F0502020204030204" pitchFamily="34" charset="0"/>
                        </a:rPr>
                        <a:t>between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indention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levels</a:t>
                      </a:r>
                      <a:r>
                        <a:rPr lang="de-DE" sz="1800">
                          <a:solidFill>
                            <a:srgbClr val="015092"/>
                          </a:solidFill>
                          <a:latin typeface="Calibri" panose="020F0502020204030204" pitchFamily="34" charset="0"/>
                          <a:cs typeface="Calibri" panose="020F0502020204030204" pitchFamily="34" charset="0"/>
                        </a:rPr>
                        <a:t>. This </a:t>
                      </a:r>
                      <a:r>
                        <a:rPr lang="de-DE" sz="1800" err="1">
                          <a:solidFill>
                            <a:srgbClr val="015092"/>
                          </a:solidFill>
                          <a:latin typeface="Calibri" panose="020F0502020204030204" pitchFamily="34" charset="0"/>
                          <a:cs typeface="Calibri" panose="020F0502020204030204" pitchFamily="34" charset="0"/>
                        </a:rPr>
                        <a:t>is</a:t>
                      </a:r>
                      <a:r>
                        <a:rPr lang="de-DE" sz="1800">
                          <a:solidFill>
                            <a:srgbClr val="015092"/>
                          </a:solidFill>
                          <a:latin typeface="Calibri" panose="020F0502020204030204" pitchFamily="34" charset="0"/>
                          <a:cs typeface="Calibri" panose="020F0502020204030204" pitchFamily="34" charset="0"/>
                        </a:rPr>
                        <a:t> valid </a:t>
                      </a:r>
                      <a:r>
                        <a:rPr lang="de-DE" sz="1800" err="1">
                          <a:solidFill>
                            <a:srgbClr val="015092"/>
                          </a:solidFill>
                          <a:latin typeface="Calibri" panose="020F0502020204030204" pitchFamily="34" charset="0"/>
                          <a:cs typeface="Calibri" panose="020F0502020204030204" pitchFamily="34" charset="0"/>
                        </a:rPr>
                        <a:t>for</a:t>
                      </a:r>
                      <a:r>
                        <a:rPr lang="de-DE" sz="1800">
                          <a:solidFill>
                            <a:srgbClr val="015092"/>
                          </a:solidFill>
                          <a:latin typeface="Calibri" panose="020F0502020204030204" pitchFamily="34" charset="0"/>
                          <a:cs typeface="Calibri" panose="020F0502020204030204" pitchFamily="34" charset="0"/>
                        </a:rPr>
                        <a:t> all </a:t>
                      </a:r>
                      <a:r>
                        <a:rPr lang="de-DE" sz="1800" err="1">
                          <a:solidFill>
                            <a:srgbClr val="015092"/>
                          </a:solidFill>
                          <a:latin typeface="Calibri" panose="020F0502020204030204" pitchFamily="34" charset="0"/>
                          <a:cs typeface="Calibri" panose="020F0502020204030204" pitchFamily="34" charset="0"/>
                        </a:rPr>
                        <a:t>kinds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of</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listings</a:t>
                      </a:r>
                      <a:r>
                        <a:rPr lang="de-DE" sz="1800">
                          <a:solidFill>
                            <a:srgbClr val="015092"/>
                          </a:solidFill>
                          <a:latin typeface="Calibri" panose="020F0502020204030204" pitchFamily="34" charset="0"/>
                          <a:cs typeface="Calibri" panose="020F0502020204030204" pitchFamily="34" charset="0"/>
                        </a:rPr>
                        <a:t>, e.g. </a:t>
                      </a:r>
                      <a:r>
                        <a:rPr lang="de-DE" sz="1800" err="1">
                          <a:solidFill>
                            <a:srgbClr val="015092"/>
                          </a:solidFill>
                          <a:latin typeface="Calibri" panose="020F0502020204030204" pitchFamily="34" charset="0"/>
                          <a:cs typeface="Calibri" panose="020F0502020204030204" pitchFamily="34" charset="0"/>
                        </a:rPr>
                        <a:t>bullet</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points</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enumerations</a:t>
                      </a:r>
                      <a:r>
                        <a:rPr lang="de-DE" sz="1800">
                          <a:solidFill>
                            <a:srgbClr val="015092"/>
                          </a:solidFill>
                          <a:latin typeface="Calibri" panose="020F0502020204030204" pitchFamily="34" charset="0"/>
                          <a:cs typeface="Calibri" panose="020F0502020204030204" pitchFamily="34"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2331007764"/>
                  </a:ext>
                </a:extLst>
              </a:tr>
            </a:tbl>
          </a:graphicData>
        </a:graphic>
      </p:graphicFrame>
    </p:spTree>
    <p:extLst>
      <p:ext uri="{BB962C8B-B14F-4D97-AF65-F5344CB8AC3E}">
        <p14:creationId xmlns:p14="http://schemas.microsoft.com/office/powerpoint/2010/main" val="1862363146"/>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63F95587-91DB-574E-BF98-C631A8B7FEB8}"/>
              </a:ext>
            </a:extLst>
          </p:cNvPr>
          <p:cNvSpPr>
            <a:spLocks noGrp="1"/>
          </p:cNvSpPr>
          <p:nvPr>
            <p:ph idx="4294967295"/>
          </p:nvPr>
        </p:nvSpPr>
        <p:spPr>
          <a:xfrm>
            <a:off x="359864" y="1124744"/>
            <a:ext cx="11521546" cy="3311810"/>
          </a:xfrm>
        </p:spPr>
        <p:txBody>
          <a:bodyPr numCol="2" spcCol="216000">
            <a:normAutofit/>
          </a:bodyPr>
          <a:lstStyle/>
          <a:p>
            <a:pPr marL="342900" indent="-342900">
              <a:lnSpc>
                <a:spcPct val="120000"/>
              </a:lnSpc>
              <a:buClr>
                <a:srgbClr val="707F86"/>
              </a:buClr>
              <a:buFont typeface="+mj-lt"/>
              <a:buAutoNum type="arabicParenBoth"/>
            </a:pPr>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p>
          <a:p>
            <a:pPr marL="342900" indent="-342900">
              <a:lnSpc>
                <a:spcPct val="120000"/>
              </a:lnSpc>
              <a:buClr>
                <a:srgbClr val="707F86"/>
              </a:buClr>
              <a:buFont typeface="+mj-lt"/>
              <a:buAutoNum type="arabicParenBoth"/>
            </a:pPr>
            <a:r>
              <a:rPr lang="de-DE"/>
              <a:t>In </a:t>
            </a:r>
            <a:r>
              <a:rPr lang="de-DE" err="1"/>
              <a:t>general</a:t>
            </a:r>
            <a:r>
              <a:rPr lang="de-DE"/>
              <a:t>, </a:t>
            </a:r>
            <a:r>
              <a:rPr lang="de-DE" err="1"/>
              <a:t>it</a:t>
            </a:r>
            <a:r>
              <a:rPr lang="de-DE"/>
              <a:t> </a:t>
            </a:r>
            <a:r>
              <a:rPr lang="de-DE" err="1"/>
              <a:t>is</a:t>
            </a:r>
            <a:r>
              <a:rPr lang="de-DE"/>
              <a:t> a </a:t>
            </a:r>
            <a:r>
              <a:rPr lang="de-DE" err="1"/>
              <a:t>good</a:t>
            </a:r>
            <a:r>
              <a:rPr lang="de-DE"/>
              <a:t> </a:t>
            </a:r>
            <a:r>
              <a:rPr lang="de-DE" err="1"/>
              <a:t>idea</a:t>
            </a:r>
            <a:r>
              <a:rPr lang="de-DE"/>
              <a:t> just </a:t>
            </a:r>
            <a:r>
              <a:rPr lang="de-DE" err="1"/>
              <a:t>to</a:t>
            </a:r>
            <a:r>
              <a:rPr lang="de-DE"/>
              <a:t> </a:t>
            </a:r>
            <a:r>
              <a:rPr lang="de-DE" err="1"/>
              <a:t>provide</a:t>
            </a:r>
            <a:r>
              <a:rPr lang="de-DE"/>
              <a:t> </a:t>
            </a:r>
            <a:r>
              <a:rPr lang="de-DE" err="1"/>
              <a:t>abstracts</a:t>
            </a:r>
            <a:r>
              <a:rPr lang="de-DE"/>
              <a:t> - </a:t>
            </a:r>
            <a:r>
              <a:rPr lang="de-DE" err="1"/>
              <a:t>this</a:t>
            </a:r>
            <a:r>
              <a:rPr lang="de-DE"/>
              <a:t> </a:t>
            </a:r>
            <a:r>
              <a:rPr lang="de-DE" err="1"/>
              <a:t>is</a:t>
            </a:r>
            <a:r>
              <a:rPr lang="de-DE"/>
              <a:t> a screen </a:t>
            </a:r>
            <a:r>
              <a:rPr lang="de-DE" err="1"/>
              <a:t>presentation</a:t>
            </a:r>
            <a:r>
              <a:rPr lang="de-DE"/>
              <a:t>, and </a:t>
            </a:r>
            <a:r>
              <a:rPr lang="de-DE" err="1"/>
              <a:t>nobody</a:t>
            </a:r>
            <a:r>
              <a:rPr lang="de-DE"/>
              <a:t> </a:t>
            </a:r>
            <a:r>
              <a:rPr lang="de-DE" err="1"/>
              <a:t>likes</a:t>
            </a:r>
            <a:r>
              <a:rPr lang="de-DE"/>
              <a:t> </a:t>
            </a:r>
            <a:r>
              <a:rPr lang="de-DE" err="1"/>
              <a:t>to</a:t>
            </a:r>
            <a:r>
              <a:rPr lang="de-DE"/>
              <a:t> </a:t>
            </a:r>
            <a:r>
              <a:rPr lang="de-DE" err="1"/>
              <a:t>read</a:t>
            </a:r>
            <a:r>
              <a:rPr lang="de-DE"/>
              <a:t> </a:t>
            </a:r>
            <a:r>
              <a:rPr lang="de-DE" err="1"/>
              <a:t>much</a:t>
            </a:r>
            <a:r>
              <a:rPr lang="de-DE"/>
              <a:t> </a:t>
            </a:r>
            <a:r>
              <a:rPr lang="de-DE" err="1"/>
              <a:t>text</a:t>
            </a:r>
            <a:r>
              <a:rPr lang="de-DE"/>
              <a:t> on </a:t>
            </a:r>
            <a:r>
              <a:rPr lang="de-DE" err="1"/>
              <a:t>the</a:t>
            </a:r>
            <a:r>
              <a:rPr lang="de-DE"/>
              <a:t> screen. </a:t>
            </a:r>
          </a:p>
          <a:p>
            <a:pPr marL="342900" indent="-342900">
              <a:lnSpc>
                <a:spcPct val="120000"/>
              </a:lnSpc>
              <a:buClr>
                <a:srgbClr val="707F86"/>
              </a:buClr>
              <a:buFont typeface="+mj-lt"/>
              <a:buAutoNum type="arabicParenBoth"/>
            </a:pPr>
            <a:endParaRPr lang="de-DE"/>
          </a:p>
          <a:p>
            <a:pPr marL="342900" indent="-342900">
              <a:lnSpc>
                <a:spcPct val="120000"/>
              </a:lnSpc>
              <a:buClr>
                <a:srgbClr val="707F86"/>
              </a:buClr>
              <a:buFont typeface="+mj-lt"/>
              <a:buAutoNum type="arabicParenBoth"/>
            </a:pPr>
            <a:r>
              <a:rPr lang="en-US"/>
              <a:t>Be aware that there is a significant difference between using only the enter-key and using the combination of enter- and shift-key</a:t>
            </a:r>
            <a:r>
              <a:rPr lang="de-DE"/>
              <a:t>.</a:t>
            </a:r>
          </a:p>
          <a:p>
            <a:pPr marL="342900" indent="-342900">
              <a:lnSpc>
                <a:spcPct val="120000"/>
              </a:lnSpc>
              <a:buClr>
                <a:srgbClr val="707F86"/>
              </a:buClr>
              <a:buFont typeface="+mj-lt"/>
              <a:buAutoNum type="arabicParenBoth"/>
            </a:pPr>
            <a:r>
              <a:rPr lang="de-DE"/>
              <a:t>In </a:t>
            </a:r>
            <a:r>
              <a:rPr lang="de-DE" err="1"/>
              <a:t>this</a:t>
            </a:r>
            <a:r>
              <a:rPr lang="de-DE"/>
              <a:t> </a:t>
            </a:r>
            <a:r>
              <a:rPr lang="de-DE" err="1"/>
              <a:t>textbox</a:t>
            </a:r>
            <a:r>
              <a:rPr lang="de-DE"/>
              <a:t>, </a:t>
            </a:r>
            <a:r>
              <a:rPr lang="de-DE" err="1"/>
              <a:t>using</a:t>
            </a:r>
            <a:r>
              <a:rPr lang="de-DE"/>
              <a:t> </a:t>
            </a:r>
            <a:r>
              <a:rPr lang="de-DE" err="1"/>
              <a:t>only</a:t>
            </a:r>
            <a:r>
              <a:rPr lang="de-DE"/>
              <a:t> </a:t>
            </a:r>
            <a:r>
              <a:rPr lang="de-DE" err="1"/>
              <a:t>the</a:t>
            </a:r>
            <a:r>
              <a:rPr lang="de-DE"/>
              <a:t> enter-</a:t>
            </a:r>
            <a:r>
              <a:rPr lang="de-DE" err="1"/>
              <a:t>key</a:t>
            </a:r>
            <a:r>
              <a:rPr lang="de-DE"/>
              <a:t> will </a:t>
            </a:r>
            <a:r>
              <a:rPr lang="de-DE" err="1"/>
              <a:t>create</a:t>
            </a:r>
            <a:r>
              <a:rPr lang="de-DE"/>
              <a:t> a </a:t>
            </a:r>
            <a:r>
              <a:rPr lang="de-DE" err="1"/>
              <a:t>new</a:t>
            </a:r>
            <a:r>
              <a:rPr lang="de-DE"/>
              <a:t> </a:t>
            </a:r>
            <a:r>
              <a:rPr lang="de-DE" err="1"/>
              <a:t>paragraph</a:t>
            </a:r>
            <a:r>
              <a:rPr lang="de-DE"/>
              <a:t>, </a:t>
            </a:r>
            <a:r>
              <a:rPr lang="de-DE" err="1"/>
              <a:t>causing</a:t>
            </a:r>
            <a:r>
              <a:rPr lang="de-DE"/>
              <a:t> a </a:t>
            </a:r>
            <a:r>
              <a:rPr lang="de-DE" err="1"/>
              <a:t>new</a:t>
            </a:r>
            <a:r>
              <a:rPr lang="de-DE"/>
              <a:t> </a:t>
            </a:r>
            <a:r>
              <a:rPr lang="de-DE" err="1"/>
              <a:t>numeration</a:t>
            </a:r>
            <a:r>
              <a:rPr lang="de-DE"/>
              <a:t>. </a:t>
            </a:r>
            <a:br>
              <a:rPr lang="de-DE"/>
            </a:br>
            <a:r>
              <a:rPr lang="de-DE" err="1"/>
              <a:t>If</a:t>
            </a:r>
            <a:r>
              <a:rPr lang="de-DE"/>
              <a:t> </a:t>
            </a:r>
            <a:r>
              <a:rPr lang="de-DE" err="1"/>
              <a:t>you</a:t>
            </a:r>
            <a:r>
              <a:rPr lang="de-DE"/>
              <a:t> </a:t>
            </a:r>
            <a:r>
              <a:rPr lang="de-DE" err="1"/>
              <a:t>only</a:t>
            </a:r>
            <a:r>
              <a:rPr lang="de-DE"/>
              <a:t> </a:t>
            </a:r>
            <a:r>
              <a:rPr lang="de-DE" err="1"/>
              <a:t>want</a:t>
            </a:r>
            <a:r>
              <a:rPr lang="de-DE"/>
              <a:t> </a:t>
            </a:r>
            <a:r>
              <a:rPr lang="de-DE" err="1"/>
              <a:t>to</a:t>
            </a:r>
            <a:r>
              <a:rPr lang="de-DE"/>
              <a:t> </a:t>
            </a:r>
            <a:r>
              <a:rPr lang="de-DE" err="1"/>
              <a:t>start</a:t>
            </a:r>
            <a:r>
              <a:rPr lang="de-DE"/>
              <a:t> </a:t>
            </a:r>
            <a:r>
              <a:rPr lang="de-DE" err="1"/>
              <a:t>the</a:t>
            </a:r>
            <a:r>
              <a:rPr lang="de-DE"/>
              <a:t> </a:t>
            </a:r>
            <a:r>
              <a:rPr lang="de-DE" err="1"/>
              <a:t>text</a:t>
            </a:r>
            <a:r>
              <a:rPr lang="de-DE"/>
              <a:t> in a </a:t>
            </a:r>
            <a:r>
              <a:rPr lang="de-DE" err="1"/>
              <a:t>new</a:t>
            </a:r>
            <a:r>
              <a:rPr lang="de-DE"/>
              <a:t> </a:t>
            </a:r>
            <a:r>
              <a:rPr lang="de-DE" err="1"/>
              <a:t>line</a:t>
            </a:r>
            <a:r>
              <a:rPr lang="de-DE"/>
              <a:t> (like </a:t>
            </a:r>
            <a:r>
              <a:rPr lang="de-DE" err="1"/>
              <a:t>this</a:t>
            </a:r>
            <a:r>
              <a:rPr lang="de-DE"/>
              <a:t> </a:t>
            </a:r>
            <a:r>
              <a:rPr lang="de-DE" err="1"/>
              <a:t>sentence</a:t>
            </a:r>
            <a:r>
              <a:rPr lang="de-DE"/>
              <a:t>) and </a:t>
            </a:r>
            <a:r>
              <a:rPr lang="de-DE" err="1"/>
              <a:t>keep</a:t>
            </a:r>
            <a:r>
              <a:rPr lang="de-DE"/>
              <a:t> </a:t>
            </a:r>
            <a:r>
              <a:rPr lang="de-DE" err="1"/>
              <a:t>the</a:t>
            </a:r>
            <a:r>
              <a:rPr lang="de-DE"/>
              <a:t> </a:t>
            </a:r>
            <a:r>
              <a:rPr lang="de-DE" err="1"/>
              <a:t>numeration</a:t>
            </a:r>
            <a:r>
              <a:rPr lang="de-DE"/>
              <a:t>, </a:t>
            </a:r>
            <a:r>
              <a:rPr lang="de-DE" err="1"/>
              <a:t>use</a:t>
            </a:r>
            <a:r>
              <a:rPr lang="de-DE"/>
              <a:t> shift-</a:t>
            </a:r>
            <a:r>
              <a:rPr lang="de-DE" err="1"/>
              <a:t>enter</a:t>
            </a:r>
            <a:r>
              <a:rPr lang="de-DE"/>
              <a:t>.  </a:t>
            </a:r>
          </a:p>
        </p:txBody>
      </p:sp>
    </p:spTree>
    <p:extLst>
      <p:ext uri="{BB962C8B-B14F-4D97-AF65-F5344CB8AC3E}">
        <p14:creationId xmlns:p14="http://schemas.microsoft.com/office/powerpoint/2010/main" val="303464652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045ED79A-32AA-D64E-AAD5-54B4B9C4DE4E}"/>
              </a:ext>
            </a:extLst>
          </p:cNvPr>
          <p:cNvSpPr>
            <a:spLocks noGrp="1"/>
          </p:cNvSpPr>
          <p:nvPr>
            <p:ph idx="1"/>
          </p:nvPr>
        </p:nvSpPr>
        <p:spPr>
          <a:xfrm>
            <a:off x="397842" y="939341"/>
            <a:ext cx="11506291" cy="4829919"/>
          </a:xfrm>
        </p:spPr>
        <p:txBody>
          <a:bodyPr/>
          <a:lstStyle>
            <a:lvl1pPr>
              <a:defRPr>
                <a:solidFill>
                  <a:schemeClr val="tx1">
                    <a:lumMod val="50000"/>
                  </a:schemeClr>
                </a:solidFill>
              </a:defRPr>
            </a:lvl1pPr>
          </a:lstStyle>
          <a:p>
            <a:r>
              <a:rPr lang="de-DE">
                <a:solidFill>
                  <a:srgbClr val="0F218B"/>
                </a:solidFill>
              </a:rPr>
              <a:t>Headline 3 – Edit </a:t>
            </a:r>
            <a:r>
              <a:rPr lang="de-DE" err="1">
                <a:solidFill>
                  <a:srgbClr val="0F218B"/>
                </a:solidFill>
              </a:rPr>
              <a:t>text</a:t>
            </a:r>
            <a:r>
              <a:rPr lang="de-DE">
                <a:solidFill>
                  <a:srgbClr val="0F218B"/>
                </a:solidFill>
              </a:rPr>
              <a:t> </a:t>
            </a:r>
            <a:r>
              <a:rPr lang="de-DE" err="1">
                <a:solidFill>
                  <a:srgbClr val="0F218B"/>
                </a:solidFill>
              </a:rPr>
              <a:t>here</a:t>
            </a:r>
            <a:r>
              <a:rPr lang="de-DE">
                <a:solidFill>
                  <a:srgbClr val="0F218B"/>
                </a:solidFill>
              </a:rPr>
              <a:t>.</a:t>
            </a:r>
            <a:endParaRPr lang="de-DE" i="1">
              <a:solidFill>
                <a:srgbClr val="0F218B"/>
              </a:solidFill>
            </a:endParaRPr>
          </a:p>
        </p:txBody>
      </p:sp>
      <p:grpSp>
        <p:nvGrpSpPr>
          <p:cNvPr id="4" name="Group 3553" title="6-Monats-Zeitleiste Platzhalter">
            <a:extLst>
              <a:ext uri="{FF2B5EF4-FFF2-40B4-BE49-F238E27FC236}">
                <a16:creationId xmlns:a16="http://schemas.microsoft.com/office/drawing/2014/main" id="{104D80E7-590A-6F45-BD68-8611B65301C7}"/>
              </a:ext>
            </a:extLst>
          </p:cNvPr>
          <p:cNvGrpSpPr/>
          <p:nvPr userDrawn="1"/>
        </p:nvGrpSpPr>
        <p:grpSpPr>
          <a:xfrm>
            <a:off x="1811339" y="2381327"/>
            <a:ext cx="8569325" cy="3224119"/>
            <a:chOff x="0" y="359738"/>
            <a:chExt cx="10490200" cy="5139089"/>
          </a:xfrm>
        </p:grpSpPr>
        <p:grpSp>
          <p:nvGrpSpPr>
            <p:cNvPr id="6" name="Group 3530">
              <a:extLst>
                <a:ext uri="{FF2B5EF4-FFF2-40B4-BE49-F238E27FC236}">
                  <a16:creationId xmlns:a16="http://schemas.microsoft.com/office/drawing/2014/main" id="{0F489A34-EB0D-9844-8E5C-68A73CD91E77}"/>
                </a:ext>
              </a:extLst>
            </p:cNvPr>
            <p:cNvGrpSpPr/>
            <p:nvPr/>
          </p:nvGrpSpPr>
          <p:grpSpPr>
            <a:xfrm>
              <a:off x="463551" y="803442"/>
              <a:ext cx="5797974" cy="4695385"/>
              <a:chOff x="545" y="358575"/>
              <a:chExt cx="5797973" cy="4695384"/>
            </a:xfrm>
          </p:grpSpPr>
          <p:sp>
            <p:nvSpPr>
              <p:cNvPr id="15" name="Shape 3525">
                <a:extLst>
                  <a:ext uri="{FF2B5EF4-FFF2-40B4-BE49-F238E27FC236}">
                    <a16:creationId xmlns:a16="http://schemas.microsoft.com/office/drawing/2014/main" id="{A153CEA7-30AE-F849-A6F4-864E0256893E}"/>
                  </a:ext>
                </a:extLst>
              </p:cNvPr>
              <p:cNvSpPr/>
              <p:nvPr/>
            </p:nvSpPr>
            <p:spPr>
              <a:xfrm flipV="1">
                <a:off x="545" y="358575"/>
                <a:ext cx="0" cy="241032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6" name="Shape 3526">
                <a:extLst>
                  <a:ext uri="{FF2B5EF4-FFF2-40B4-BE49-F238E27FC236}">
                    <a16:creationId xmlns:a16="http://schemas.microsoft.com/office/drawing/2014/main" id="{60C53EF1-C062-D545-8D50-5E5A151EAEF2}"/>
                  </a:ext>
                </a:extLst>
              </p:cNvPr>
              <p:cNvSpPr/>
              <p:nvPr/>
            </p:nvSpPr>
            <p:spPr>
              <a:xfrm flipV="1">
                <a:off x="755773" y="1567594"/>
                <a:ext cx="0" cy="1201303"/>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7" name="Shape 3527">
                <a:extLst>
                  <a:ext uri="{FF2B5EF4-FFF2-40B4-BE49-F238E27FC236}">
                    <a16:creationId xmlns:a16="http://schemas.microsoft.com/office/drawing/2014/main" id="{13DFF85B-1393-F24D-B481-3D1EF145FDA3}"/>
                  </a:ext>
                </a:extLst>
              </p:cNvPr>
              <p:cNvSpPr/>
              <p:nvPr/>
            </p:nvSpPr>
            <p:spPr>
              <a:xfrm flipV="1">
                <a:off x="5798518" y="721344"/>
                <a:ext cx="0" cy="204755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8" name="Shape 3528">
                <a:extLst>
                  <a:ext uri="{FF2B5EF4-FFF2-40B4-BE49-F238E27FC236}">
                    <a16:creationId xmlns:a16="http://schemas.microsoft.com/office/drawing/2014/main" id="{DC0087D8-03A9-6944-85A2-0EFC81E8E914}"/>
                  </a:ext>
                </a:extLst>
              </p:cNvPr>
              <p:cNvSpPr/>
              <p:nvPr/>
            </p:nvSpPr>
            <p:spPr>
              <a:xfrm>
                <a:off x="1608725" y="3274911"/>
                <a:ext cx="0" cy="1779048"/>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9" name="Shape 3529">
                <a:extLst>
                  <a:ext uri="{FF2B5EF4-FFF2-40B4-BE49-F238E27FC236}">
                    <a16:creationId xmlns:a16="http://schemas.microsoft.com/office/drawing/2014/main" id="{DECA1AED-351A-F54C-8939-BE1935F59845}"/>
                  </a:ext>
                </a:extLst>
              </p:cNvPr>
              <p:cNvSpPr/>
              <p:nvPr/>
            </p:nvSpPr>
            <p:spPr>
              <a:xfrm>
                <a:off x="4459938" y="3274911"/>
                <a:ext cx="0" cy="909640"/>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grpSp>
        <p:grpSp>
          <p:nvGrpSpPr>
            <p:cNvPr id="7" name="Group 3537">
              <a:extLst>
                <a:ext uri="{FF2B5EF4-FFF2-40B4-BE49-F238E27FC236}">
                  <a16:creationId xmlns:a16="http://schemas.microsoft.com/office/drawing/2014/main" id="{A90B8DDB-C27F-1A4D-B381-D7862AAE7931}"/>
                </a:ext>
              </a:extLst>
            </p:cNvPr>
            <p:cNvGrpSpPr/>
            <p:nvPr/>
          </p:nvGrpSpPr>
          <p:grpSpPr>
            <a:xfrm>
              <a:off x="0" y="3216502"/>
              <a:ext cx="10490200" cy="508001"/>
              <a:chOff x="0" y="0"/>
              <a:chExt cx="10490200" cy="508000"/>
            </a:xfrm>
          </p:grpSpPr>
          <p:sp>
            <p:nvSpPr>
              <p:cNvPr id="9" name="Shape 3531">
                <a:extLst>
                  <a:ext uri="{FF2B5EF4-FFF2-40B4-BE49-F238E27FC236}">
                    <a16:creationId xmlns:a16="http://schemas.microsoft.com/office/drawing/2014/main" id="{11C1F5E3-318A-7F41-9327-18EA7D1F2420}"/>
                  </a:ext>
                </a:extLst>
              </p:cNvPr>
              <p:cNvSpPr/>
              <p:nvPr/>
            </p:nvSpPr>
            <p:spPr>
              <a:xfrm>
                <a:off x="1793240" y="0"/>
                <a:ext cx="1524001" cy="508000"/>
              </a:xfrm>
              <a:prstGeom prst="rect">
                <a:avLst/>
              </a:prstGeom>
              <a:solidFill>
                <a:srgbClr val="51A1D2">
                  <a:alpha val="8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February</a:t>
                </a:r>
                <a:endParaRPr lang="de-DE" sz="1400" cap="none">
                  <a:latin typeface="Calibri" panose="020F0502020204030204" pitchFamily="34" charset="0"/>
                  <a:cs typeface="Calibri" panose="020F0502020204030204" pitchFamily="34" charset="0"/>
                </a:endParaRPr>
              </a:p>
            </p:txBody>
          </p:sp>
          <p:sp>
            <p:nvSpPr>
              <p:cNvPr id="10" name="Shape 3532">
                <a:extLst>
                  <a:ext uri="{FF2B5EF4-FFF2-40B4-BE49-F238E27FC236}">
                    <a16:creationId xmlns:a16="http://schemas.microsoft.com/office/drawing/2014/main" id="{0CAAF65E-76F6-2A43-B9EB-D5012C50B795}"/>
                  </a:ext>
                </a:extLst>
              </p:cNvPr>
              <p:cNvSpPr/>
              <p:nvPr/>
            </p:nvSpPr>
            <p:spPr>
              <a:xfrm>
                <a:off x="3586479" y="0"/>
                <a:ext cx="1524001" cy="508000"/>
              </a:xfrm>
              <a:prstGeom prst="rect">
                <a:avLst/>
              </a:prstGeom>
              <a:solidFill>
                <a:schemeClr val="accent2"/>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March</a:t>
                </a:r>
                <a:endParaRPr sz="1400">
                  <a:latin typeface="Calibri" panose="020F0502020204030204" pitchFamily="34" charset="0"/>
                  <a:cs typeface="Calibri" panose="020F0502020204030204" pitchFamily="34" charset="0"/>
                </a:endParaRPr>
              </a:p>
            </p:txBody>
          </p:sp>
          <p:sp>
            <p:nvSpPr>
              <p:cNvPr id="11" name="Shape 3533">
                <a:extLst>
                  <a:ext uri="{FF2B5EF4-FFF2-40B4-BE49-F238E27FC236}">
                    <a16:creationId xmlns:a16="http://schemas.microsoft.com/office/drawing/2014/main" id="{07E0612B-2EE4-D94B-B9D5-7C3647E11828}"/>
                  </a:ext>
                </a:extLst>
              </p:cNvPr>
              <p:cNvSpPr/>
              <p:nvPr/>
            </p:nvSpPr>
            <p:spPr>
              <a:xfrm>
                <a:off x="5379719" y="0"/>
                <a:ext cx="1524001" cy="508000"/>
              </a:xfrm>
              <a:prstGeom prst="rect">
                <a:avLst/>
              </a:prstGeom>
              <a:solidFill>
                <a:schemeClr val="accent3"/>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April</a:t>
                </a:r>
              </a:p>
            </p:txBody>
          </p:sp>
          <p:sp>
            <p:nvSpPr>
              <p:cNvPr id="12" name="Shape 3534">
                <a:extLst>
                  <a:ext uri="{FF2B5EF4-FFF2-40B4-BE49-F238E27FC236}">
                    <a16:creationId xmlns:a16="http://schemas.microsoft.com/office/drawing/2014/main" id="{A49F006A-263E-B749-84F7-45EC0200E53B}"/>
                  </a:ext>
                </a:extLst>
              </p:cNvPr>
              <p:cNvSpPr/>
              <p:nvPr/>
            </p:nvSpPr>
            <p:spPr>
              <a:xfrm>
                <a:off x="7172959" y="0"/>
                <a:ext cx="1524001" cy="508000"/>
              </a:xfrm>
              <a:prstGeom prst="rect">
                <a:avLst/>
              </a:prstGeom>
              <a:solidFill>
                <a:srgbClr val="313131">
                  <a:alpha val="8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May</a:t>
                </a:r>
              </a:p>
            </p:txBody>
          </p:sp>
          <p:sp>
            <p:nvSpPr>
              <p:cNvPr id="13" name="Shape 3535">
                <a:extLst>
                  <a:ext uri="{FF2B5EF4-FFF2-40B4-BE49-F238E27FC236}">
                    <a16:creationId xmlns:a16="http://schemas.microsoft.com/office/drawing/2014/main" id="{F74572F9-391D-914E-9B18-1442CC5747BA}"/>
                  </a:ext>
                </a:extLst>
              </p:cNvPr>
              <p:cNvSpPr/>
              <p:nvPr/>
            </p:nvSpPr>
            <p:spPr>
              <a:xfrm>
                <a:off x="8966200" y="0"/>
                <a:ext cx="1524000" cy="508000"/>
              </a:xfrm>
              <a:prstGeom prst="rect">
                <a:avLst/>
              </a:prstGeom>
              <a:solidFill>
                <a:srgbClr val="313131">
                  <a:alpha val="6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June</a:t>
                </a:r>
              </a:p>
            </p:txBody>
          </p:sp>
          <p:sp>
            <p:nvSpPr>
              <p:cNvPr id="14" name="Shape 3536">
                <a:extLst>
                  <a:ext uri="{FF2B5EF4-FFF2-40B4-BE49-F238E27FC236}">
                    <a16:creationId xmlns:a16="http://schemas.microsoft.com/office/drawing/2014/main" id="{9E60BD2D-E973-D848-94DA-2522289CF023}"/>
                  </a:ext>
                </a:extLst>
              </p:cNvPr>
              <p:cNvSpPr/>
              <p:nvPr/>
            </p:nvSpPr>
            <p:spPr>
              <a:xfrm>
                <a:off x="0" y="0"/>
                <a:ext cx="1524000" cy="508000"/>
              </a:xfrm>
              <a:prstGeom prst="rect">
                <a:avLst/>
              </a:prstGeom>
              <a:solidFill>
                <a:srgbClr val="015092"/>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January</a:t>
                </a:r>
                <a:endParaRPr sz="1400">
                  <a:latin typeface="Calibri" panose="020F0502020204030204" pitchFamily="34" charset="0"/>
                  <a:cs typeface="Calibri" panose="020F0502020204030204" pitchFamily="34" charset="0"/>
                </a:endParaRPr>
              </a:p>
            </p:txBody>
          </p:sp>
        </p:grpSp>
        <p:sp>
          <p:nvSpPr>
            <p:cNvPr id="8" name="Shape 3538">
              <a:extLst>
                <a:ext uri="{FF2B5EF4-FFF2-40B4-BE49-F238E27FC236}">
                  <a16:creationId xmlns:a16="http://schemas.microsoft.com/office/drawing/2014/main" id="{A6354215-87B2-714D-B863-6578DB1C0933}"/>
                </a:ext>
              </a:extLst>
            </p:cNvPr>
            <p:cNvSpPr/>
            <p:nvPr/>
          </p:nvSpPr>
          <p:spPr>
            <a:xfrm>
              <a:off x="608959" y="359738"/>
              <a:ext cx="493135" cy="8882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grpSp>
      <p:sp>
        <p:nvSpPr>
          <p:cNvPr id="20" name="Shape 3538">
            <a:extLst>
              <a:ext uri="{FF2B5EF4-FFF2-40B4-BE49-F238E27FC236}">
                <a16:creationId xmlns:a16="http://schemas.microsoft.com/office/drawing/2014/main" id="{35FD298D-674A-CC48-8F61-37BFAA2B6DB3}"/>
              </a:ext>
            </a:extLst>
          </p:cNvPr>
          <p:cNvSpPr/>
          <p:nvPr userDrawn="1"/>
        </p:nvSpPr>
        <p:spPr>
          <a:xfrm>
            <a:off x="2920857" y="3136102"/>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24</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7B384765-BFC7-8A40-914E-EB681AEE534B}"/>
              </a:ext>
            </a:extLst>
          </p:cNvPr>
          <p:cNvSpPr/>
          <p:nvPr userDrawn="1"/>
        </p:nvSpPr>
        <p:spPr>
          <a:xfrm>
            <a:off x="7061317" y="260667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AE2700E5-E78F-094F-96E0-403DD94E3ECA}"/>
              </a:ext>
            </a:extLst>
          </p:cNvPr>
          <p:cNvSpPr/>
          <p:nvPr userDrawn="1"/>
        </p:nvSpPr>
        <p:spPr>
          <a:xfrm>
            <a:off x="3640937" y="5319539"/>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09</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D2168131-C3E9-2642-AC6A-FD9DF04C35DF}"/>
              </a:ext>
            </a:extLst>
          </p:cNvPr>
          <p:cNvSpPr/>
          <p:nvPr userDrawn="1"/>
        </p:nvSpPr>
        <p:spPr>
          <a:xfrm>
            <a:off x="5945193" y="4771926"/>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30</a:t>
            </a:r>
            <a:endParaRPr sz="2400">
              <a:solidFill>
                <a:srgbClr val="015092"/>
              </a:solidFill>
              <a:latin typeface="Calibri" panose="020F0502020204030204" pitchFamily="34" charset="0"/>
              <a:cs typeface="Calibri" panose="020F0502020204030204" pitchFamily="34" charset="0"/>
            </a:endParaRPr>
          </a:p>
        </p:txBody>
      </p:sp>
      <p:sp>
        <p:nvSpPr>
          <p:cNvPr id="24" name="Shape 3539">
            <a:extLst>
              <a:ext uri="{FF2B5EF4-FFF2-40B4-BE49-F238E27FC236}">
                <a16:creationId xmlns:a16="http://schemas.microsoft.com/office/drawing/2014/main" id="{9070C1F2-9150-574A-80C7-16A9A88CD69A}"/>
              </a:ext>
            </a:extLst>
          </p:cNvPr>
          <p:cNvSpPr/>
          <p:nvPr userDrawn="1"/>
        </p:nvSpPr>
        <p:spPr>
          <a:xfrm>
            <a:off x="2748663" y="2380866"/>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Shape 3539">
            <a:extLst>
              <a:ext uri="{FF2B5EF4-FFF2-40B4-BE49-F238E27FC236}">
                <a16:creationId xmlns:a16="http://schemas.microsoft.com/office/drawing/2014/main" id="{F165BDCC-DA70-EC46-9626-3AB83AF24553}"/>
              </a:ext>
            </a:extLst>
          </p:cNvPr>
          <p:cNvSpPr/>
          <p:nvPr userDrawn="1"/>
        </p:nvSpPr>
        <p:spPr>
          <a:xfrm>
            <a:off x="7484962" y="2622989"/>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6" name="Shape 3539">
            <a:extLst>
              <a:ext uri="{FF2B5EF4-FFF2-40B4-BE49-F238E27FC236}">
                <a16:creationId xmlns:a16="http://schemas.microsoft.com/office/drawing/2014/main" id="{79E6AE81-3957-014F-ADD0-951A098602AC}"/>
              </a:ext>
            </a:extLst>
          </p:cNvPr>
          <p:cNvSpPr/>
          <p:nvPr userDrawn="1"/>
        </p:nvSpPr>
        <p:spPr>
          <a:xfrm>
            <a:off x="3374198" y="3154499"/>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CDDE768-FC4E-754B-8160-BC3805C4D230}"/>
              </a:ext>
            </a:extLst>
          </p:cNvPr>
          <p:cNvSpPr/>
          <p:nvPr userDrawn="1"/>
        </p:nvSpPr>
        <p:spPr>
          <a:xfrm>
            <a:off x="4061660" y="5339645"/>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FCEA35DC-17D6-1745-9FC7-F6342C85336C}"/>
              </a:ext>
            </a:extLst>
          </p:cNvPr>
          <p:cNvSpPr/>
          <p:nvPr userDrawn="1"/>
        </p:nvSpPr>
        <p:spPr>
          <a:xfrm>
            <a:off x="6359164" y="478191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2574706568"/>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pSp>
        <p:nvGrpSpPr>
          <p:cNvPr id="3" name="Group 3911" title="Jahres Zeitleiste Platzhalter">
            <a:extLst>
              <a:ext uri="{FF2B5EF4-FFF2-40B4-BE49-F238E27FC236}">
                <a16:creationId xmlns:a16="http://schemas.microsoft.com/office/drawing/2014/main" id="{C9AF7415-8D2A-C940-B919-D2896ED2CC76}"/>
              </a:ext>
            </a:extLst>
          </p:cNvPr>
          <p:cNvGrpSpPr/>
          <p:nvPr userDrawn="1"/>
        </p:nvGrpSpPr>
        <p:grpSpPr>
          <a:xfrm>
            <a:off x="1811524" y="2655243"/>
            <a:ext cx="7397880" cy="2749280"/>
            <a:chOff x="93735" y="581934"/>
            <a:chExt cx="10577686" cy="3930994"/>
          </a:xfrm>
        </p:grpSpPr>
        <p:grpSp>
          <p:nvGrpSpPr>
            <p:cNvPr id="4" name="Group 3892">
              <a:extLst>
                <a:ext uri="{FF2B5EF4-FFF2-40B4-BE49-F238E27FC236}">
                  <a16:creationId xmlns:a16="http://schemas.microsoft.com/office/drawing/2014/main" id="{BF9A743B-F676-5541-B47D-C0037A53680B}"/>
                </a:ext>
              </a:extLst>
            </p:cNvPr>
            <p:cNvGrpSpPr/>
            <p:nvPr/>
          </p:nvGrpSpPr>
          <p:grpSpPr>
            <a:xfrm>
              <a:off x="636627" y="581934"/>
              <a:ext cx="10034794" cy="3930994"/>
              <a:chOff x="6131" y="477113"/>
              <a:chExt cx="10034793" cy="3930992"/>
            </a:xfrm>
          </p:grpSpPr>
          <p:sp>
            <p:nvSpPr>
              <p:cNvPr id="7" name="Shape 3882">
                <a:extLst>
                  <a:ext uri="{FF2B5EF4-FFF2-40B4-BE49-F238E27FC236}">
                    <a16:creationId xmlns:a16="http://schemas.microsoft.com/office/drawing/2014/main" id="{FB374AB2-ACB5-F24F-8D5D-4E70071227EE}"/>
                  </a:ext>
                </a:extLst>
              </p:cNvPr>
              <p:cNvSpPr/>
              <p:nvPr/>
            </p:nvSpPr>
            <p:spPr>
              <a:xfrm flipV="1">
                <a:off x="4975193" y="477113"/>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8" name="Shape 3883">
                <a:extLst>
                  <a:ext uri="{FF2B5EF4-FFF2-40B4-BE49-F238E27FC236}">
                    <a16:creationId xmlns:a16="http://schemas.microsoft.com/office/drawing/2014/main" id="{EA1CE728-B269-1C4E-9B54-82A102A50404}"/>
                  </a:ext>
                </a:extLst>
              </p:cNvPr>
              <p:cNvSpPr/>
              <p:nvPr/>
            </p:nvSpPr>
            <p:spPr>
              <a:xfrm flipV="1">
                <a:off x="6131" y="477113"/>
                <a:ext cx="1" cy="1940560"/>
              </a:xfrm>
              <a:prstGeom prst="line">
                <a:avLst/>
              </a:prstGeom>
              <a:solidFill>
                <a:srgbClr val="015092"/>
              </a:solidFill>
              <a:ln w="63500" cap="flat">
                <a:solidFill>
                  <a:srgbClr val="01509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9" name="Shape 3884">
                <a:extLst>
                  <a:ext uri="{FF2B5EF4-FFF2-40B4-BE49-F238E27FC236}">
                    <a16:creationId xmlns:a16="http://schemas.microsoft.com/office/drawing/2014/main" id="{7F9696C5-6EFA-3F44-ACCC-A640A163B09E}"/>
                  </a:ext>
                </a:extLst>
              </p:cNvPr>
              <p:cNvSpPr/>
              <p:nvPr/>
            </p:nvSpPr>
            <p:spPr>
              <a:xfrm>
                <a:off x="38737" y="2461556"/>
                <a:ext cx="9911442" cy="0"/>
              </a:xfrm>
              <a:prstGeom prst="line">
                <a:avLst/>
              </a:prstGeom>
              <a:noFill/>
              <a:ln w="63500" cap="flat">
                <a:solidFill>
                  <a:srgbClr val="313131">
                    <a:alpha val="8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0" name="Shape 3886">
                <a:extLst>
                  <a:ext uri="{FF2B5EF4-FFF2-40B4-BE49-F238E27FC236}">
                    <a16:creationId xmlns:a16="http://schemas.microsoft.com/office/drawing/2014/main" id="{9F291BB0-5EAA-9348-8F11-398FB22080F8}"/>
                  </a:ext>
                </a:extLst>
              </p:cNvPr>
              <p:cNvSpPr/>
              <p:nvPr/>
            </p:nvSpPr>
            <p:spPr>
              <a:xfrm>
                <a:off x="9850422" y="2364572"/>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1" name="Shape 3887">
                <a:extLst>
                  <a:ext uri="{FF2B5EF4-FFF2-40B4-BE49-F238E27FC236}">
                    <a16:creationId xmlns:a16="http://schemas.microsoft.com/office/drawing/2014/main" id="{BCE477E8-F7BD-0F42-9589-05CBDFAAB18A}"/>
                  </a:ext>
                </a:extLst>
              </p:cNvPr>
              <p:cNvSpPr/>
              <p:nvPr/>
            </p:nvSpPr>
            <p:spPr>
              <a:xfrm>
                <a:off x="2411544" y="2368317"/>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2" name="Shape 3888">
                <a:extLst>
                  <a:ext uri="{FF2B5EF4-FFF2-40B4-BE49-F238E27FC236}">
                    <a16:creationId xmlns:a16="http://schemas.microsoft.com/office/drawing/2014/main" id="{7429753A-3C9E-B84B-BE29-D4FB586DA37E}"/>
                  </a:ext>
                </a:extLst>
              </p:cNvPr>
              <p:cNvSpPr/>
              <p:nvPr/>
            </p:nvSpPr>
            <p:spPr>
              <a:xfrm>
                <a:off x="4883584" y="2368318"/>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3" name="Shape 3889">
                <a:extLst>
                  <a:ext uri="{FF2B5EF4-FFF2-40B4-BE49-F238E27FC236}">
                    <a16:creationId xmlns:a16="http://schemas.microsoft.com/office/drawing/2014/main" id="{01F5BD46-1837-2445-81BC-19FA29B81F17}"/>
                  </a:ext>
                </a:extLst>
              </p:cNvPr>
              <p:cNvSpPr/>
              <p:nvPr/>
            </p:nvSpPr>
            <p:spPr>
              <a:xfrm>
                <a:off x="7368877" y="2368318"/>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4" name="Shape 3890">
                <a:extLst>
                  <a:ext uri="{FF2B5EF4-FFF2-40B4-BE49-F238E27FC236}">
                    <a16:creationId xmlns:a16="http://schemas.microsoft.com/office/drawing/2014/main" id="{38B19469-B9A6-8940-8470-7A36199769F8}"/>
                  </a:ext>
                </a:extLst>
              </p:cNvPr>
              <p:cNvSpPr/>
              <p:nvPr/>
            </p:nvSpPr>
            <p:spPr>
              <a:xfrm flipV="1">
                <a:off x="7451364" y="2463799"/>
                <a:ext cx="1" cy="1940560"/>
              </a:xfrm>
              <a:prstGeom prst="line">
                <a:avLst/>
              </a:prstGeom>
              <a:noFill/>
              <a:ln w="63500" cap="flat">
                <a:solidFill>
                  <a:srgbClr val="313131">
                    <a:alpha val="6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5" name="Shape 3891">
                <a:extLst>
                  <a:ext uri="{FF2B5EF4-FFF2-40B4-BE49-F238E27FC236}">
                    <a16:creationId xmlns:a16="http://schemas.microsoft.com/office/drawing/2014/main" id="{117DD6A9-A883-E544-9621-C8501B30B3B4}"/>
                  </a:ext>
                </a:extLst>
              </p:cNvPr>
              <p:cNvSpPr/>
              <p:nvPr/>
            </p:nvSpPr>
            <p:spPr>
              <a:xfrm flipV="1">
                <a:off x="2498616" y="2467545"/>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grpSp>
        <p:sp>
          <p:nvSpPr>
            <p:cNvPr id="6" name="Shape 3904">
              <a:extLst>
                <a:ext uri="{FF2B5EF4-FFF2-40B4-BE49-F238E27FC236}">
                  <a16:creationId xmlns:a16="http://schemas.microsoft.com/office/drawing/2014/main" id="{97E1DA5A-D2AC-CD4A-94FA-4070AD6EB5B4}"/>
                </a:ext>
              </a:extLst>
            </p:cNvPr>
            <p:cNvSpPr/>
            <p:nvPr/>
          </p:nvSpPr>
          <p:spPr>
            <a:xfrm>
              <a:off x="93735" y="1997149"/>
              <a:ext cx="1116503" cy="1116503"/>
            </a:xfrm>
            <a:prstGeom prst="ellipse">
              <a:avLst/>
            </a:prstGeom>
            <a:solidFill>
              <a:srgbClr val="015092"/>
            </a:solidFill>
            <a:ln w="12700" cap="flat">
              <a:solidFill>
                <a:srgbClr val="015092"/>
              </a:solid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a:r>
                <a:rPr sz="1400" b="1">
                  <a:latin typeface="Calibri" panose="020F0502020204030204" pitchFamily="34" charset="0"/>
                  <a:cs typeface="Calibri" panose="020F0502020204030204" pitchFamily="34" charset="0"/>
                </a:rPr>
                <a:t>Start</a:t>
              </a:r>
            </a:p>
          </p:txBody>
        </p:sp>
      </p:grpSp>
      <p:sp>
        <p:nvSpPr>
          <p:cNvPr id="16" name="Shape 3899">
            <a:extLst>
              <a:ext uri="{FF2B5EF4-FFF2-40B4-BE49-F238E27FC236}">
                <a16:creationId xmlns:a16="http://schemas.microsoft.com/office/drawing/2014/main" id="{1C04B757-37FD-8344-9AF0-04B08289508A}"/>
              </a:ext>
            </a:extLst>
          </p:cNvPr>
          <p:cNvSpPr/>
          <p:nvPr userDrawn="1"/>
        </p:nvSpPr>
        <p:spPr>
          <a:xfrm>
            <a:off x="5500456" y="4177891"/>
            <a:ext cx="555807"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19</a:t>
            </a:r>
            <a:endParaRPr sz="1400" b="1">
              <a:solidFill>
                <a:srgbClr val="313131"/>
              </a:solidFill>
              <a:latin typeface="Calibri" panose="020F0502020204030204" pitchFamily="34" charset="0"/>
              <a:cs typeface="Calibri" panose="020F0502020204030204" pitchFamily="34" charset="0"/>
            </a:endParaRPr>
          </a:p>
        </p:txBody>
      </p:sp>
      <p:sp>
        <p:nvSpPr>
          <p:cNvPr id="17" name="Shape 3899">
            <a:extLst>
              <a:ext uri="{FF2B5EF4-FFF2-40B4-BE49-F238E27FC236}">
                <a16:creationId xmlns:a16="http://schemas.microsoft.com/office/drawing/2014/main" id="{68276EE8-CA57-2346-9CCF-A025AFF6855B}"/>
              </a:ext>
            </a:extLst>
          </p:cNvPr>
          <p:cNvSpPr/>
          <p:nvPr userDrawn="1"/>
        </p:nvSpPr>
        <p:spPr>
          <a:xfrm>
            <a:off x="8958826" y="4177891"/>
            <a:ext cx="488973"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21</a:t>
            </a:r>
            <a:endParaRPr sz="1400" b="1">
              <a:solidFill>
                <a:srgbClr val="313131"/>
              </a:solidFill>
              <a:latin typeface="Calibri" panose="020F0502020204030204" pitchFamily="34" charset="0"/>
              <a:cs typeface="Calibri" panose="020F0502020204030204" pitchFamily="34" charset="0"/>
            </a:endParaRPr>
          </a:p>
        </p:txBody>
      </p:sp>
      <p:sp>
        <p:nvSpPr>
          <p:cNvPr id="18" name="Shape 3899">
            <a:extLst>
              <a:ext uri="{FF2B5EF4-FFF2-40B4-BE49-F238E27FC236}">
                <a16:creationId xmlns:a16="http://schemas.microsoft.com/office/drawing/2014/main" id="{23DE72D4-878E-2144-A9D3-A42389C2E721}"/>
              </a:ext>
            </a:extLst>
          </p:cNvPr>
          <p:cNvSpPr/>
          <p:nvPr userDrawn="1"/>
        </p:nvSpPr>
        <p:spPr>
          <a:xfrm>
            <a:off x="3746385" y="3735364"/>
            <a:ext cx="549411"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18</a:t>
            </a:r>
            <a:endParaRPr sz="1400" b="1">
              <a:solidFill>
                <a:srgbClr val="313131"/>
              </a:solidFill>
              <a:latin typeface="Calibri" panose="020F0502020204030204" pitchFamily="34" charset="0"/>
              <a:cs typeface="Calibri" panose="020F0502020204030204" pitchFamily="34" charset="0"/>
            </a:endParaRPr>
          </a:p>
        </p:txBody>
      </p:sp>
      <p:sp>
        <p:nvSpPr>
          <p:cNvPr id="19" name="Shape 3899">
            <a:extLst>
              <a:ext uri="{FF2B5EF4-FFF2-40B4-BE49-F238E27FC236}">
                <a16:creationId xmlns:a16="http://schemas.microsoft.com/office/drawing/2014/main" id="{6FE0A369-2E74-4C41-9332-CEA1A3F8CAA5}"/>
              </a:ext>
            </a:extLst>
          </p:cNvPr>
          <p:cNvSpPr/>
          <p:nvPr userDrawn="1"/>
        </p:nvSpPr>
        <p:spPr>
          <a:xfrm>
            <a:off x="7204755" y="3735364"/>
            <a:ext cx="566327"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en-US" sz="1400" b="1">
                <a:solidFill>
                  <a:srgbClr val="313131"/>
                </a:solidFill>
                <a:latin typeface="Calibri" panose="020F0502020204030204" pitchFamily="34" charset="0"/>
                <a:cs typeface="Calibri" panose="020F0502020204030204" pitchFamily="34" charset="0"/>
              </a:rPr>
              <a:t>20</a:t>
            </a:r>
            <a:endParaRPr sz="1400" b="1">
              <a:solidFill>
                <a:srgbClr val="313131"/>
              </a:solidFill>
              <a:latin typeface="Calibri" panose="020F0502020204030204" pitchFamily="34" charset="0"/>
              <a:cs typeface="Calibri" panose="020F0502020204030204" pitchFamily="34" charset="0"/>
            </a:endParaRPr>
          </a:p>
        </p:txBody>
      </p:sp>
      <p:sp>
        <p:nvSpPr>
          <p:cNvPr id="20" name="Shape 3538">
            <a:extLst>
              <a:ext uri="{FF2B5EF4-FFF2-40B4-BE49-F238E27FC236}">
                <a16:creationId xmlns:a16="http://schemas.microsoft.com/office/drawing/2014/main" id="{6218F089-DA01-8A49-B7EB-18202B0E694E}"/>
              </a:ext>
            </a:extLst>
          </p:cNvPr>
          <p:cNvSpPr/>
          <p:nvPr userDrawn="1"/>
        </p:nvSpPr>
        <p:spPr>
          <a:xfrm>
            <a:off x="5819509" y="2475684"/>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11</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3ACB3470-0EB9-4B42-869A-F6D9D2389C11}"/>
              </a:ext>
            </a:extLst>
          </p:cNvPr>
          <p:cNvSpPr/>
          <p:nvPr userDrawn="1"/>
        </p:nvSpPr>
        <p:spPr>
          <a:xfrm>
            <a:off x="4055313" y="510351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a:t>
            </a:r>
            <a:r>
              <a:rPr lang="de-DE" sz="2400">
                <a:solidFill>
                  <a:srgbClr val="015092"/>
                </a:solidFill>
                <a:latin typeface="Calibri" panose="020F0502020204030204" pitchFamily="34" charset="0"/>
                <a:cs typeface="Calibri" panose="020F0502020204030204" pitchFamily="34" charset="0"/>
              </a:rPr>
              <a:t>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BD2E93CF-7EB0-1D44-8FE8-B42CB15F1E38}"/>
              </a:ext>
            </a:extLst>
          </p:cNvPr>
          <p:cNvSpPr/>
          <p:nvPr userDrawn="1"/>
        </p:nvSpPr>
        <p:spPr>
          <a:xfrm>
            <a:off x="7547701" y="510351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12</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1CA058CB-FB2E-7B41-9FC5-4261D2748707}"/>
              </a:ext>
            </a:extLst>
          </p:cNvPr>
          <p:cNvSpPr/>
          <p:nvPr userDrawn="1"/>
        </p:nvSpPr>
        <p:spPr>
          <a:xfrm>
            <a:off x="2308791" y="2475684"/>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sp>
        <p:nvSpPr>
          <p:cNvPr id="24" name="Shape 3539">
            <a:extLst>
              <a:ext uri="{FF2B5EF4-FFF2-40B4-BE49-F238E27FC236}">
                <a16:creationId xmlns:a16="http://schemas.microsoft.com/office/drawing/2014/main" id="{9FFAAAAB-BD81-254B-BB85-D3B92CADBECE}"/>
              </a:ext>
            </a:extLst>
          </p:cNvPr>
          <p:cNvSpPr/>
          <p:nvPr userDrawn="1"/>
        </p:nvSpPr>
        <p:spPr>
          <a:xfrm>
            <a:off x="2727791" y="2465838"/>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Inhaltsplatzhalter 1">
            <a:extLst>
              <a:ext uri="{FF2B5EF4-FFF2-40B4-BE49-F238E27FC236}">
                <a16:creationId xmlns:a16="http://schemas.microsoft.com/office/drawing/2014/main" id="{A948F616-4F52-274D-9802-62F7B100D2E0}"/>
              </a:ext>
            </a:extLst>
          </p:cNvPr>
          <p:cNvSpPr>
            <a:spLocks noGrp="1"/>
          </p:cNvSpPr>
          <p:nvPr>
            <p:ph idx="1"/>
          </p:nvPr>
        </p:nvSpPr>
        <p:spPr>
          <a:xfrm>
            <a:off x="383051" y="801295"/>
            <a:ext cx="11617325" cy="698184"/>
          </a:xfrm>
        </p:spPr>
        <p:txBody>
          <a:bodyPr>
            <a:normAutofit/>
          </a:bodyPr>
          <a:lstStyle/>
          <a:p>
            <a:r>
              <a:rPr lang="de-DE" b="1">
                <a:solidFill>
                  <a:srgbClr val="0F218B"/>
                </a:solidFill>
              </a:rPr>
              <a:t>Headline 3 – Edit </a:t>
            </a:r>
            <a:r>
              <a:rPr lang="de-DE" b="1" err="1">
                <a:solidFill>
                  <a:srgbClr val="0F218B"/>
                </a:solidFill>
              </a:rPr>
              <a:t>text</a:t>
            </a:r>
            <a:r>
              <a:rPr lang="de-DE" b="1">
                <a:solidFill>
                  <a:srgbClr val="0F218B"/>
                </a:solidFill>
              </a:rPr>
              <a:t> </a:t>
            </a:r>
            <a:r>
              <a:rPr lang="de-DE" b="1" err="1">
                <a:solidFill>
                  <a:srgbClr val="0F218B"/>
                </a:solidFill>
              </a:rPr>
              <a:t>here</a:t>
            </a:r>
            <a:r>
              <a:rPr lang="de-DE" b="1">
                <a:solidFill>
                  <a:srgbClr val="0F218B"/>
                </a:solidFill>
              </a:rPr>
              <a:t>.</a:t>
            </a:r>
            <a:endParaRPr lang="de-DE" b="1" i="1">
              <a:solidFill>
                <a:srgbClr val="0F218B"/>
              </a:solidFill>
            </a:endParaRPr>
          </a:p>
        </p:txBody>
      </p:sp>
      <p:sp>
        <p:nvSpPr>
          <p:cNvPr id="26" name="Shape 3539">
            <a:extLst>
              <a:ext uri="{FF2B5EF4-FFF2-40B4-BE49-F238E27FC236}">
                <a16:creationId xmlns:a16="http://schemas.microsoft.com/office/drawing/2014/main" id="{32B242B5-D413-7245-BEA1-FE249884F79E}"/>
              </a:ext>
            </a:extLst>
          </p:cNvPr>
          <p:cNvSpPr/>
          <p:nvPr userDrawn="1"/>
        </p:nvSpPr>
        <p:spPr>
          <a:xfrm>
            <a:off x="6188917" y="244375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4E594EA-C5DC-8D44-884B-A44AA0741311}"/>
              </a:ext>
            </a:extLst>
          </p:cNvPr>
          <p:cNvSpPr/>
          <p:nvPr userDrawn="1"/>
        </p:nvSpPr>
        <p:spPr>
          <a:xfrm>
            <a:off x="4501613" y="513437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6F33F5F3-AC6F-7047-9582-A2C841E188AD}"/>
              </a:ext>
            </a:extLst>
          </p:cNvPr>
          <p:cNvSpPr/>
          <p:nvPr userDrawn="1"/>
        </p:nvSpPr>
        <p:spPr>
          <a:xfrm>
            <a:off x="7962739" y="5112286"/>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2129189723"/>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0">
            <a:extLst>
              <a:ext uri="{FF2B5EF4-FFF2-40B4-BE49-F238E27FC236}">
                <a16:creationId xmlns:a16="http://schemas.microsoft.com/office/drawing/2014/main" id="{E54CE07E-D134-8945-B928-3A2AD7482FB9}"/>
              </a:ext>
            </a:extLst>
          </p:cNvPr>
          <p:cNvSpPr>
            <a:spLocks noGrp="1"/>
          </p:cNvSpPr>
          <p:nvPr>
            <p:ph idx="1"/>
          </p:nvPr>
        </p:nvSpPr>
        <p:spPr>
          <a:xfrm>
            <a:off x="388159" y="820513"/>
            <a:ext cx="11606646" cy="698594"/>
          </a:xfrm>
        </p:spPr>
        <p:txBody>
          <a:bodyPr>
            <a:normAutofit/>
          </a:bodyPr>
          <a:lstStyle/>
          <a:p>
            <a:r>
              <a:rPr lang="de-DE">
                <a:solidFill>
                  <a:srgbClr val="0F218B"/>
                </a:solidFill>
              </a:rPr>
              <a:t>Headline 3 – These SmartArt </a:t>
            </a:r>
            <a:r>
              <a:rPr lang="de-DE" err="1">
                <a:solidFill>
                  <a:srgbClr val="0F218B"/>
                </a:solidFill>
              </a:rPr>
              <a:t>charts</a:t>
            </a:r>
            <a:r>
              <a:rPr lang="de-DE">
                <a:solidFill>
                  <a:srgbClr val="0F218B"/>
                </a:solidFill>
              </a:rPr>
              <a:t> </a:t>
            </a:r>
            <a:r>
              <a:rPr lang="de-DE" err="1">
                <a:solidFill>
                  <a:srgbClr val="0F218B"/>
                </a:solidFill>
              </a:rPr>
              <a:t>can</a:t>
            </a:r>
            <a:r>
              <a:rPr lang="de-DE">
                <a:solidFill>
                  <a:srgbClr val="0F218B"/>
                </a:solidFill>
              </a:rPr>
              <a:t> </a:t>
            </a:r>
            <a:r>
              <a:rPr lang="de-DE" err="1">
                <a:solidFill>
                  <a:srgbClr val="0F218B"/>
                </a:solidFill>
              </a:rPr>
              <a:t>be</a:t>
            </a:r>
            <a:r>
              <a:rPr lang="de-DE">
                <a:solidFill>
                  <a:srgbClr val="0F218B"/>
                </a:solidFill>
              </a:rPr>
              <a:t> </a:t>
            </a:r>
            <a:r>
              <a:rPr lang="de-DE" err="1">
                <a:solidFill>
                  <a:srgbClr val="0F218B"/>
                </a:solidFill>
              </a:rPr>
              <a:t>edited</a:t>
            </a:r>
            <a:r>
              <a:rPr lang="de-DE">
                <a:solidFill>
                  <a:srgbClr val="0F218B"/>
                </a:solidFill>
              </a:rPr>
              <a:t> </a:t>
            </a:r>
            <a:r>
              <a:rPr lang="de-DE" err="1">
                <a:solidFill>
                  <a:srgbClr val="0F218B"/>
                </a:solidFill>
              </a:rPr>
              <a:t>directly</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in </a:t>
            </a:r>
            <a:r>
              <a:rPr lang="de-DE" err="1">
                <a:solidFill>
                  <a:srgbClr val="0F218B"/>
                </a:solidFill>
              </a:rPr>
              <a:t>the</a:t>
            </a:r>
            <a:r>
              <a:rPr lang="de-DE">
                <a:solidFill>
                  <a:srgbClr val="0F218B"/>
                </a:solidFill>
              </a:rPr>
              <a:t> </a:t>
            </a:r>
            <a:r>
              <a:rPr lang="de-DE" err="1">
                <a:solidFill>
                  <a:srgbClr val="0F218B"/>
                </a:solidFill>
              </a:rPr>
              <a:t>elements</a:t>
            </a:r>
            <a:r>
              <a:rPr lang="de-DE">
                <a:solidFill>
                  <a:srgbClr val="0F218B"/>
                </a:solidFill>
              </a:rPr>
              <a:t>, </a:t>
            </a:r>
            <a:r>
              <a:rPr lang="de-DE" err="1">
                <a:solidFill>
                  <a:srgbClr val="0F218B"/>
                </a:solidFill>
              </a:rPr>
              <a:t>then</a:t>
            </a:r>
            <a:r>
              <a:rPr lang="de-DE">
                <a:solidFill>
                  <a:srgbClr val="0F218B"/>
                </a:solidFill>
              </a:rPr>
              <a:t> on SmartArt-Tools</a:t>
            </a:r>
          </a:p>
        </p:txBody>
      </p:sp>
      <p:graphicFrame>
        <p:nvGraphicFramePr>
          <p:cNvPr id="4" name="Diagramm 4" title="SmartArt-Grafik Platzhalter">
            <a:extLst>
              <a:ext uri="{FF2B5EF4-FFF2-40B4-BE49-F238E27FC236}">
                <a16:creationId xmlns:a16="http://schemas.microsoft.com/office/drawing/2014/main" id="{3D20D492-DCEB-1548-9F8A-4D5C573DEF13}"/>
              </a:ext>
            </a:extLst>
          </p:cNvPr>
          <p:cNvGraphicFramePr/>
          <p:nvPr userDrawn="1">
            <p:extLst>
              <p:ext uri="{D42A27DB-BD31-4B8C-83A1-F6EECF244321}">
                <p14:modId xmlns:p14="http://schemas.microsoft.com/office/powerpoint/2010/main" val="4051202203"/>
              </p:ext>
            </p:extLst>
          </p:nvPr>
        </p:nvGraphicFramePr>
        <p:xfrm>
          <a:off x="382588" y="2384884"/>
          <a:ext cx="11522075" cy="3059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162090"/>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ENTSO-E Thank you slide">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495600" y="2780928"/>
            <a:ext cx="11617788" cy="936104"/>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Tree>
    <p:extLst>
      <p:ext uri="{BB962C8B-B14F-4D97-AF65-F5344CB8AC3E}">
        <p14:creationId xmlns:p14="http://schemas.microsoft.com/office/powerpoint/2010/main" val="2632869335"/>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_ENTSO-E Thank you slide_value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382588" y="134634"/>
            <a:ext cx="11426825" cy="936104"/>
          </a:xfrm>
          <a:prstGeom prst="rect">
            <a:avLst/>
          </a:prstGeom>
          <a:ln>
            <a:noFill/>
          </a:ln>
        </p:spPr>
        <p:txBody>
          <a:bodyPr anchor="ctr"/>
          <a:lstStyle>
            <a:lvl1pPr algn="ct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
        <p:nvSpPr>
          <p:cNvPr id="3" name="Title 1">
            <a:extLst>
              <a:ext uri="{FF2B5EF4-FFF2-40B4-BE49-F238E27FC236}">
                <a16:creationId xmlns:a16="http://schemas.microsoft.com/office/drawing/2014/main" id="{8D053C00-E906-E444-8E28-BAE1FF9E76D0}"/>
              </a:ext>
            </a:extLst>
          </p:cNvPr>
          <p:cNvSpPr txBox="1">
            <a:spLocks/>
          </p:cNvSpPr>
          <p:nvPr userDrawn="1"/>
        </p:nvSpPr>
        <p:spPr>
          <a:xfrm>
            <a:off x="382587" y="1186850"/>
            <a:ext cx="11426825" cy="6318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0">
                <a:solidFill>
                  <a:schemeClr val="tx1">
                    <a:lumMod val="50000"/>
                  </a:schemeClr>
                </a:solidFill>
                <a:effectLst/>
                <a:latin typeface="Calibri" panose="020F0502020204030204" pitchFamily="34" charset="0"/>
                <a:cs typeface="Calibri" panose="020F0502020204030204" pitchFamily="34" charset="0"/>
              </a:rPr>
              <a:t>Our values define who we are, what we stand for and how we behave.</a:t>
            </a:r>
          </a:p>
          <a:p>
            <a:pPr algn="ctr"/>
            <a:r>
              <a:rPr lang="en-IE" sz="1800" b="0">
                <a:solidFill>
                  <a:schemeClr val="tx1">
                    <a:lumMod val="50000"/>
                  </a:schemeClr>
                </a:solidFill>
                <a:effectLst/>
                <a:latin typeface="Calibri" panose="020F0502020204030204" pitchFamily="34" charset="0"/>
                <a:cs typeface="Calibri" panose="020F0502020204030204" pitchFamily="34" charset="0"/>
              </a:rPr>
              <a:t>We all play a part in bringing them to life</a:t>
            </a:r>
            <a:r>
              <a:rPr lang="en-IE" sz="2000" b="0">
                <a:solidFill>
                  <a:schemeClr val="tx1">
                    <a:lumMod val="50000"/>
                  </a:schemeClr>
                </a:solidFill>
                <a:effectLst/>
                <a:latin typeface="Calibri" panose="020F0502020204030204" pitchFamily="34" charset="0"/>
                <a:cs typeface="Calibri" panose="020F0502020204030204" pitchFamily="34" charset="0"/>
              </a:rPr>
              <a:t>.</a:t>
            </a:r>
          </a:p>
          <a:p>
            <a:pPr algn="ctr"/>
            <a:r>
              <a:rPr lang="en-IE" sz="2000" b="0">
                <a:solidFill>
                  <a:schemeClr val="tx1">
                    <a:lumMod val="50000"/>
                  </a:schemeClr>
                </a:solidFill>
                <a:effectLst/>
                <a:latin typeface="Calibri" panose="020F0502020204030204" pitchFamily="34" charset="0"/>
                <a:cs typeface="Calibri" panose="020F0502020204030204" pitchFamily="34" charset="0"/>
              </a:rPr>
              <a:t> </a:t>
            </a:r>
            <a:endParaRPr lang="en-IE" sz="1050" b="0">
              <a:solidFill>
                <a:schemeClr val="tx1">
                  <a:lumMod val="50000"/>
                </a:schemeClr>
              </a:solidFill>
              <a:effectLst/>
              <a:latin typeface="Calibri" panose="020F0502020204030204" pitchFamily="34" charset="0"/>
              <a:cs typeface="Calibri" panose="020F0502020204030204" pitchFamily="34" charset="0"/>
            </a:endParaRPr>
          </a:p>
        </p:txBody>
      </p:sp>
      <p:sp>
        <p:nvSpPr>
          <p:cNvPr id="5" name="Titel 5">
            <a:extLst>
              <a:ext uri="{FF2B5EF4-FFF2-40B4-BE49-F238E27FC236}">
                <a16:creationId xmlns:a16="http://schemas.microsoft.com/office/drawing/2014/main" id="{7550E8E7-BAB3-40B9-AB4C-F3ABA9592AFF}"/>
              </a:ext>
            </a:extLst>
          </p:cNvPr>
          <p:cNvSpPr txBox="1">
            <a:spLocks/>
          </p:cNvSpPr>
          <p:nvPr userDrawn="1"/>
        </p:nvSpPr>
        <p:spPr>
          <a:xfrm>
            <a:off x="286875" y="5533432"/>
            <a:ext cx="11617788" cy="631871"/>
          </a:xfrm>
          <a:prstGeom prst="rect">
            <a:avLst/>
          </a:prstGeom>
          <a:ln>
            <a:noFill/>
          </a:ln>
        </p:spPr>
        <p:txBody>
          <a:bodyPr anchor="ctr"/>
          <a:lstStyle>
            <a:lvl1pPr algn="ctr"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US"/>
              <a:t>We are ENTSO-E</a:t>
            </a:r>
          </a:p>
        </p:txBody>
      </p:sp>
      <p:sp>
        <p:nvSpPr>
          <p:cNvPr id="6" name="Title 1">
            <a:extLst>
              <a:ext uri="{FF2B5EF4-FFF2-40B4-BE49-F238E27FC236}">
                <a16:creationId xmlns:a16="http://schemas.microsoft.com/office/drawing/2014/main" id="{70B34F4F-2938-408E-99E5-B9481D786209}"/>
              </a:ext>
            </a:extLst>
          </p:cNvPr>
          <p:cNvSpPr txBox="1">
            <a:spLocks/>
          </p:cNvSpPr>
          <p:nvPr userDrawn="1"/>
        </p:nvSpPr>
        <p:spPr>
          <a:xfrm>
            <a:off x="1201008"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deliver to the highest standardss. We provide an environment in which people can develop to their full potential.</a:t>
            </a:r>
          </a:p>
        </p:txBody>
      </p:sp>
      <p:sp>
        <p:nvSpPr>
          <p:cNvPr id="7" name="Title 1">
            <a:extLst>
              <a:ext uri="{FF2B5EF4-FFF2-40B4-BE49-F238E27FC236}">
                <a16:creationId xmlns:a16="http://schemas.microsoft.com/office/drawing/2014/main" id="{81A3B0E4-3084-4984-B778-6DEE61707D69}"/>
              </a:ext>
            </a:extLst>
          </p:cNvPr>
          <p:cNvSpPr txBox="1">
            <a:spLocks/>
          </p:cNvSpPr>
          <p:nvPr userDrawn="1"/>
        </p:nvSpPr>
        <p:spPr>
          <a:xfrm>
            <a:off x="1201009"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EXCELLENCE</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1" name="Gruppieren 10">
            <a:extLst>
              <a:ext uri="{FF2B5EF4-FFF2-40B4-BE49-F238E27FC236}">
                <a16:creationId xmlns:a16="http://schemas.microsoft.com/office/drawing/2014/main" id="{82D4A0DE-6C67-44B0-B22A-C0A05BBC69FC}"/>
              </a:ext>
            </a:extLst>
          </p:cNvPr>
          <p:cNvGrpSpPr/>
          <p:nvPr userDrawn="1"/>
        </p:nvGrpSpPr>
        <p:grpSpPr>
          <a:xfrm>
            <a:off x="1376411" y="2083344"/>
            <a:ext cx="1089193" cy="1118842"/>
            <a:chOff x="1478254" y="1759825"/>
            <a:chExt cx="1089193" cy="1118842"/>
          </a:xfrm>
        </p:grpSpPr>
        <p:sp>
          <p:nvSpPr>
            <p:cNvPr id="2" name="Ellipse 1">
              <a:extLst>
                <a:ext uri="{FF2B5EF4-FFF2-40B4-BE49-F238E27FC236}">
                  <a16:creationId xmlns:a16="http://schemas.microsoft.com/office/drawing/2014/main" id="{EF03CA22-6B13-49DE-A795-8B07042FA0BE}"/>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161B2F95-9B35-4040-81B2-ACDE054BDD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78254" y="1798667"/>
              <a:ext cx="1080000" cy="1080000"/>
            </a:xfrm>
            <a:prstGeom prst="rect">
              <a:avLst/>
            </a:prstGeom>
          </p:spPr>
        </p:pic>
      </p:grpSp>
      <p:sp>
        <p:nvSpPr>
          <p:cNvPr id="12" name="Title 1">
            <a:extLst>
              <a:ext uri="{FF2B5EF4-FFF2-40B4-BE49-F238E27FC236}">
                <a16:creationId xmlns:a16="http://schemas.microsoft.com/office/drawing/2014/main" id="{E81CF4DD-25A2-40F4-952B-66B4466BBD93}"/>
              </a:ext>
            </a:extLst>
          </p:cNvPr>
          <p:cNvSpPr txBox="1">
            <a:spLocks/>
          </p:cNvSpPr>
          <p:nvPr userDrawn="1"/>
        </p:nvSpPr>
        <p:spPr>
          <a:xfrm>
            <a:off x="3287689"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trust each other, we are transparent and we empower people. We respect diversity.</a:t>
            </a:r>
          </a:p>
        </p:txBody>
      </p:sp>
      <p:sp>
        <p:nvSpPr>
          <p:cNvPr id="13" name="Title 1">
            <a:extLst>
              <a:ext uri="{FF2B5EF4-FFF2-40B4-BE49-F238E27FC236}">
                <a16:creationId xmlns:a16="http://schemas.microsoft.com/office/drawing/2014/main" id="{33B85503-5C78-444D-B346-AB59AA416AC8}"/>
              </a:ext>
            </a:extLst>
          </p:cNvPr>
          <p:cNvSpPr txBox="1">
            <a:spLocks/>
          </p:cNvSpPr>
          <p:nvPr userDrawn="1"/>
        </p:nvSpPr>
        <p:spPr>
          <a:xfrm>
            <a:off x="3287688"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TRUST</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4" name="Gruppieren 13">
            <a:extLst>
              <a:ext uri="{FF2B5EF4-FFF2-40B4-BE49-F238E27FC236}">
                <a16:creationId xmlns:a16="http://schemas.microsoft.com/office/drawing/2014/main" id="{B5475377-A926-4847-B972-EA12DF6C0701}"/>
              </a:ext>
            </a:extLst>
          </p:cNvPr>
          <p:cNvGrpSpPr/>
          <p:nvPr userDrawn="1"/>
        </p:nvGrpSpPr>
        <p:grpSpPr>
          <a:xfrm>
            <a:off x="3463091" y="2083344"/>
            <a:ext cx="1089193" cy="1118842"/>
            <a:chOff x="1478254" y="1759825"/>
            <a:chExt cx="1089193" cy="1118842"/>
          </a:xfrm>
        </p:grpSpPr>
        <p:sp>
          <p:nvSpPr>
            <p:cNvPr id="15" name="Ellipse 14">
              <a:extLst>
                <a:ext uri="{FF2B5EF4-FFF2-40B4-BE49-F238E27FC236}">
                  <a16:creationId xmlns:a16="http://schemas.microsoft.com/office/drawing/2014/main" id="{13BB04B6-217B-499D-8F98-894FB375B2F9}"/>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a:extLst>
                <a:ext uri="{FF2B5EF4-FFF2-40B4-BE49-F238E27FC236}">
                  <a16:creationId xmlns:a16="http://schemas.microsoft.com/office/drawing/2014/main" id="{2760D55D-13ED-4E94-966A-95F12368925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478254" y="1798667"/>
              <a:ext cx="1080000" cy="1080000"/>
            </a:xfrm>
            <a:prstGeom prst="rect">
              <a:avLst/>
            </a:prstGeom>
          </p:spPr>
        </p:pic>
      </p:grpSp>
      <p:sp>
        <p:nvSpPr>
          <p:cNvPr id="17" name="Title 1">
            <a:extLst>
              <a:ext uri="{FF2B5EF4-FFF2-40B4-BE49-F238E27FC236}">
                <a16:creationId xmlns:a16="http://schemas.microsoft.com/office/drawing/2014/main" id="{E979720F-B102-477C-A18C-F42F69F7B3FA}"/>
              </a:ext>
            </a:extLst>
          </p:cNvPr>
          <p:cNvSpPr txBox="1">
            <a:spLocks/>
          </p:cNvSpPr>
          <p:nvPr userDrawn="1"/>
        </p:nvSpPr>
        <p:spPr>
          <a:xfrm>
            <a:off x="537600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act in the interest of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ENTSO-E</a:t>
            </a:r>
          </a:p>
        </p:txBody>
      </p:sp>
      <p:sp>
        <p:nvSpPr>
          <p:cNvPr id="18" name="Title 1">
            <a:extLst>
              <a:ext uri="{FF2B5EF4-FFF2-40B4-BE49-F238E27FC236}">
                <a16:creationId xmlns:a16="http://schemas.microsoft.com/office/drawing/2014/main" id="{DEDA1B90-9F8A-4C63-B8FF-D940062EC4C4}"/>
              </a:ext>
            </a:extLst>
          </p:cNvPr>
          <p:cNvSpPr txBox="1">
            <a:spLocks/>
          </p:cNvSpPr>
          <p:nvPr userDrawn="1"/>
        </p:nvSpPr>
        <p:spPr>
          <a:xfrm>
            <a:off x="537600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INTEGRITY</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955A5FDF-13A6-4E3F-98FC-5D8B5F750CF6}"/>
              </a:ext>
            </a:extLst>
          </p:cNvPr>
          <p:cNvGrpSpPr/>
          <p:nvPr userDrawn="1"/>
        </p:nvGrpSpPr>
        <p:grpSpPr>
          <a:xfrm>
            <a:off x="5551403" y="2024327"/>
            <a:ext cx="1089193" cy="1139017"/>
            <a:chOff x="1478254" y="1700808"/>
            <a:chExt cx="1089193" cy="1139017"/>
          </a:xfrm>
        </p:grpSpPr>
        <p:sp>
          <p:nvSpPr>
            <p:cNvPr id="20" name="Ellipse 19">
              <a:extLst>
                <a:ext uri="{FF2B5EF4-FFF2-40B4-BE49-F238E27FC236}">
                  <a16:creationId xmlns:a16="http://schemas.microsoft.com/office/drawing/2014/main" id="{7B46EB16-3C21-4C1F-96E5-A09D69B4EA5B}"/>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1" name="Grafik 20">
              <a:extLst>
                <a:ext uri="{FF2B5EF4-FFF2-40B4-BE49-F238E27FC236}">
                  <a16:creationId xmlns:a16="http://schemas.microsoft.com/office/drawing/2014/main" id="{4B4C9A02-66CE-4BBC-A5CB-9F9670516C1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78254" y="1700808"/>
              <a:ext cx="1080000" cy="1080000"/>
            </a:xfrm>
            <a:prstGeom prst="rect">
              <a:avLst/>
            </a:prstGeom>
          </p:spPr>
        </p:pic>
      </p:grpSp>
      <p:sp>
        <p:nvSpPr>
          <p:cNvPr id="22" name="Title 1">
            <a:extLst>
              <a:ext uri="{FF2B5EF4-FFF2-40B4-BE49-F238E27FC236}">
                <a16:creationId xmlns:a16="http://schemas.microsoft.com/office/drawing/2014/main" id="{2E634EBD-DFF6-43C8-9422-8F16AAB96C86}"/>
              </a:ext>
            </a:extLst>
          </p:cNvPr>
          <p:cNvSpPr txBox="1">
            <a:spLocks/>
          </p:cNvSpPr>
          <p:nvPr userDrawn="1"/>
        </p:nvSpPr>
        <p:spPr>
          <a:xfrm>
            <a:off x="7392263"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care about people. We work transversal and we support each other. We celebrate success.</a:t>
            </a:r>
          </a:p>
        </p:txBody>
      </p:sp>
      <p:sp>
        <p:nvSpPr>
          <p:cNvPr id="23" name="Title 1">
            <a:extLst>
              <a:ext uri="{FF2B5EF4-FFF2-40B4-BE49-F238E27FC236}">
                <a16:creationId xmlns:a16="http://schemas.microsoft.com/office/drawing/2014/main" id="{2B8B0EDA-AFDC-4A3F-8B48-271A245E4727}"/>
              </a:ext>
            </a:extLst>
          </p:cNvPr>
          <p:cNvSpPr txBox="1">
            <a:spLocks/>
          </p:cNvSpPr>
          <p:nvPr userDrawn="1"/>
        </p:nvSpPr>
        <p:spPr>
          <a:xfrm>
            <a:off x="7392262"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TEAM</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4" name="Gruppieren 23">
            <a:extLst>
              <a:ext uri="{FF2B5EF4-FFF2-40B4-BE49-F238E27FC236}">
                <a16:creationId xmlns:a16="http://schemas.microsoft.com/office/drawing/2014/main" id="{DB57394F-A3ED-46EA-ACEB-FE66F27FAB09}"/>
              </a:ext>
            </a:extLst>
          </p:cNvPr>
          <p:cNvGrpSpPr/>
          <p:nvPr userDrawn="1"/>
        </p:nvGrpSpPr>
        <p:grpSpPr>
          <a:xfrm>
            <a:off x="7576858" y="2080275"/>
            <a:ext cx="1080000" cy="1083069"/>
            <a:chOff x="1487447" y="1756756"/>
            <a:chExt cx="1080000" cy="1083069"/>
          </a:xfrm>
        </p:grpSpPr>
        <p:sp>
          <p:nvSpPr>
            <p:cNvPr id="25" name="Ellipse 24">
              <a:extLst>
                <a:ext uri="{FF2B5EF4-FFF2-40B4-BE49-F238E27FC236}">
                  <a16:creationId xmlns:a16="http://schemas.microsoft.com/office/drawing/2014/main" id="{047968BE-8FA5-46E6-AEB4-7BBD707663C8}"/>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Grafik 25">
              <a:extLst>
                <a:ext uri="{FF2B5EF4-FFF2-40B4-BE49-F238E27FC236}">
                  <a16:creationId xmlns:a16="http://schemas.microsoft.com/office/drawing/2014/main" id="{7EB613B2-536A-4138-AE88-6840149C7A1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
        <p:nvSpPr>
          <p:cNvPr id="27" name="Title 1">
            <a:extLst>
              <a:ext uri="{FF2B5EF4-FFF2-40B4-BE49-F238E27FC236}">
                <a16:creationId xmlns:a16="http://schemas.microsoft.com/office/drawing/2014/main" id="{EC54E769-6637-4291-8E33-04784D80068D}"/>
              </a:ext>
            </a:extLst>
          </p:cNvPr>
          <p:cNvSpPr txBox="1">
            <a:spLocks/>
          </p:cNvSpPr>
          <p:nvPr userDrawn="1"/>
        </p:nvSpPr>
        <p:spPr>
          <a:xfrm>
            <a:off x="933636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are a learning organisation.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We explore new paths and solutions.</a:t>
            </a:r>
          </a:p>
        </p:txBody>
      </p:sp>
      <p:sp>
        <p:nvSpPr>
          <p:cNvPr id="28" name="Title 1">
            <a:extLst>
              <a:ext uri="{FF2B5EF4-FFF2-40B4-BE49-F238E27FC236}">
                <a16:creationId xmlns:a16="http://schemas.microsoft.com/office/drawing/2014/main" id="{1EAE1D68-1D65-449A-A1D4-1C7A4EE8D7F3}"/>
              </a:ext>
            </a:extLst>
          </p:cNvPr>
          <p:cNvSpPr txBox="1">
            <a:spLocks/>
          </p:cNvSpPr>
          <p:nvPr userDrawn="1"/>
        </p:nvSpPr>
        <p:spPr>
          <a:xfrm>
            <a:off x="933636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FUTURE THINKING</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9" name="Gruppieren 28">
            <a:extLst>
              <a:ext uri="{FF2B5EF4-FFF2-40B4-BE49-F238E27FC236}">
                <a16:creationId xmlns:a16="http://schemas.microsoft.com/office/drawing/2014/main" id="{3C70C999-7CBE-4D11-A6B2-D77A57C5B0AD}"/>
              </a:ext>
            </a:extLst>
          </p:cNvPr>
          <p:cNvGrpSpPr/>
          <p:nvPr userDrawn="1"/>
        </p:nvGrpSpPr>
        <p:grpSpPr>
          <a:xfrm>
            <a:off x="9520956" y="2080275"/>
            <a:ext cx="1080000" cy="1083069"/>
            <a:chOff x="1487447" y="1756756"/>
            <a:chExt cx="1080000" cy="1083069"/>
          </a:xfrm>
        </p:grpSpPr>
        <p:sp>
          <p:nvSpPr>
            <p:cNvPr id="30" name="Ellipse 29">
              <a:extLst>
                <a:ext uri="{FF2B5EF4-FFF2-40B4-BE49-F238E27FC236}">
                  <a16:creationId xmlns:a16="http://schemas.microsoft.com/office/drawing/2014/main" id="{29D45C60-2B3F-49B7-BD2B-64F936E7A262}"/>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1" name="Grafik 30">
              <a:extLst>
                <a:ext uri="{FF2B5EF4-FFF2-40B4-BE49-F238E27FC236}">
                  <a16:creationId xmlns:a16="http://schemas.microsoft.com/office/drawing/2014/main" id="{C7C06749-CCF9-45D3-B10D-3B95BF64A939}"/>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Tree>
    <p:extLst>
      <p:ext uri="{BB962C8B-B14F-4D97-AF65-F5344CB8AC3E}">
        <p14:creationId xmlns:p14="http://schemas.microsoft.com/office/powerpoint/2010/main" val="2032822238"/>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_ENTSO-E Key take-away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86346" y="476672"/>
            <a:ext cx="11617788" cy="936104"/>
          </a:xfrm>
          <a:prstGeom prst="rect">
            <a:avLst/>
          </a:prstGeom>
          <a:ln>
            <a:noFill/>
          </a:ln>
        </p:spPr>
        <p:txBody>
          <a:bodyPr anchor="t"/>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Key </a:t>
            </a:r>
            <a:r>
              <a:rPr lang="de-DE" err="1"/>
              <a:t>take-aways</a:t>
            </a:r>
            <a:endParaRPr lang="de-DE"/>
          </a:p>
        </p:txBody>
      </p:sp>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nSpc>
                <a:spcPts val="2600"/>
              </a:lnSpc>
              <a:spcBef>
                <a:spcPts val="0"/>
              </a:spcBef>
              <a:buNone/>
              <a:defRPr sz="2000" b="0">
                <a:solidFill>
                  <a:schemeClr val="tx1"/>
                </a:solidFill>
                <a:latin typeface="Calibri" panose="020F0502020204030204" pitchFamily="34" charset="0"/>
                <a:cs typeface="Calibri" panose="020F0502020204030204" pitchFamily="34" charset="0"/>
              </a:defRPr>
            </a:lvl1pPr>
          </a:lstStyle>
          <a:p>
            <a:pPr lvl="0"/>
            <a:r>
              <a:rPr lang="de-DE"/>
              <a:t>Text</a:t>
            </a:r>
          </a:p>
        </p:txBody>
      </p:sp>
      <p:sp>
        <p:nvSpPr>
          <p:cNvPr id="4" name="Rechteck 1">
            <a:extLst>
              <a:ext uri="{FF2B5EF4-FFF2-40B4-BE49-F238E27FC236}">
                <a16:creationId xmlns:a16="http://schemas.microsoft.com/office/drawing/2014/main" id="{9B4626A2-3A46-4841-8EA9-2789E9CF76F6}"/>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1751568291"/>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_ENTSO-E Questions">
    <p:spTree>
      <p:nvGrpSpPr>
        <p:cNvPr id="1" name=""/>
        <p:cNvGrpSpPr/>
        <p:nvPr/>
      </p:nvGrpSpPr>
      <p:grpSpPr>
        <a:xfrm>
          <a:off x="0" y="0"/>
          <a:ext cx="0" cy="0"/>
          <a:chOff x="0" y="0"/>
          <a:chExt cx="0" cy="0"/>
        </a:xfrm>
      </p:grpSpPr>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gn="ctr">
              <a:lnSpc>
                <a:spcPts val="2600"/>
              </a:lnSpc>
              <a:spcBef>
                <a:spcPts val="0"/>
              </a:spcBef>
              <a:buNone/>
              <a:tabLst>
                <a:tab pos="3763963" algn="l"/>
              </a:tabLst>
              <a:defRPr sz="2800" b="1">
                <a:solidFill>
                  <a:srgbClr val="0F218B"/>
                </a:solidFill>
                <a:latin typeface="Calibri" panose="020F0502020204030204" pitchFamily="34" charset="0"/>
                <a:cs typeface="Calibri" panose="020F0502020204030204" pitchFamily="34" charset="0"/>
              </a:defRPr>
            </a:lvl1pPr>
          </a:lstStyle>
          <a:p>
            <a:pPr lvl="0"/>
            <a:r>
              <a:rPr lang="de-DE"/>
              <a:t>Questions?</a:t>
            </a:r>
          </a:p>
        </p:txBody>
      </p:sp>
      <p:sp>
        <p:nvSpPr>
          <p:cNvPr id="2" name="TextBox 1">
            <a:extLst>
              <a:ext uri="{FF2B5EF4-FFF2-40B4-BE49-F238E27FC236}">
                <a16:creationId xmlns:a16="http://schemas.microsoft.com/office/drawing/2014/main" id="{ED24F55E-FB99-4958-B7AF-F28A79322EB2}"/>
              </a:ext>
            </a:extLst>
          </p:cNvPr>
          <p:cNvSpPr txBox="1"/>
          <p:nvPr userDrawn="1"/>
        </p:nvSpPr>
        <p:spPr>
          <a:xfrm>
            <a:off x="5447928" y="4149080"/>
            <a:ext cx="3384376" cy="369332"/>
          </a:xfrm>
          <a:prstGeom prst="rect">
            <a:avLst/>
          </a:prstGeom>
          <a:noFill/>
        </p:spPr>
        <p:txBody>
          <a:bodyPr wrap="square" rtlCol="0">
            <a:spAutoFit/>
          </a:bodyPr>
          <a:lstStyle/>
          <a:p>
            <a:r>
              <a:rPr lang="en-US">
                <a:solidFill>
                  <a:srgbClr val="0F218B"/>
                </a:solidFill>
                <a:latin typeface="Calibri" panose="020F0502020204030204" pitchFamily="34" charset="0"/>
                <a:cs typeface="Calibri" panose="020F0502020204030204" pitchFamily="34" charset="0"/>
              </a:rPr>
              <a:t>contact:</a:t>
            </a:r>
            <a:endParaRPr lang="en-GB">
              <a:solidFill>
                <a:srgbClr val="0F218B"/>
              </a:solidFill>
              <a:latin typeface="Calibri" panose="020F0502020204030204" pitchFamily="34" charset="0"/>
              <a:cs typeface="Calibri" panose="020F0502020204030204" pitchFamily="34" charset="0"/>
            </a:endParaRPr>
          </a:p>
        </p:txBody>
      </p:sp>
      <p:sp>
        <p:nvSpPr>
          <p:cNvPr id="5" name="Rechteck 1">
            <a:extLst>
              <a:ext uri="{FF2B5EF4-FFF2-40B4-BE49-F238E27FC236}">
                <a16:creationId xmlns:a16="http://schemas.microsoft.com/office/drawing/2014/main" id="{C2D06D34-321E-4E67-BD6C-917AD342E7D4}"/>
              </a:ext>
            </a:extLst>
          </p:cNvPr>
          <p:cNvSpPr/>
          <p:nvPr userDrawn="1"/>
        </p:nvSpPr>
        <p:spPr>
          <a:xfrm rot="5400000" flipH="1">
            <a:off x="6064640" y="3063656"/>
            <a:ext cx="61200" cy="180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3898028600"/>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008A8A"/>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9/18/2026</a:t>
            </a:fld>
            <a:endParaRPr lang="en-US"/>
          </a:p>
        </p:txBody>
      </p:sp>
      <p:sp>
        <p:nvSpPr>
          <p:cNvPr id="6" name="Holder 6"/>
          <p:cNvSpPr>
            <a:spLocks noGrp="1"/>
          </p:cNvSpPr>
          <p:nvPr>
            <p:ph type="sldNum" sz="quarter" idx="7"/>
          </p:nvPr>
        </p:nvSpPr>
        <p:spPr/>
        <p:txBody>
          <a:bodyPr lIns="0" tIns="0" rIns="0" bIns="0"/>
          <a:lstStyle>
            <a:lvl1pPr>
              <a:defRPr sz="1050" b="0" i="0">
                <a:solidFill>
                  <a:srgbClr val="9FC1C2"/>
                </a:solidFill>
                <a:latin typeface="Calibri Light"/>
                <a:cs typeface="Calibri Light"/>
              </a:defRPr>
            </a:lvl1pPr>
          </a:lstStyle>
          <a:p>
            <a:pPr marL="237490" algn="ctr">
              <a:lnSpc>
                <a:spcPts val="1045"/>
              </a:lnSpc>
            </a:pPr>
            <a:fld id="{81D60167-4931-47E6-BA6A-407CBD079E47}" type="slidenum">
              <a:rPr spc="-50" dirty="0"/>
              <a:t>‹#›</a:t>
            </a:fld>
            <a:endParaRPr spc="-50"/>
          </a:p>
          <a:p>
            <a:pPr marL="12700">
              <a:lnSpc>
                <a:spcPts val="780"/>
              </a:lnSpc>
            </a:pPr>
            <a:r>
              <a:rPr sz="700">
                <a:solidFill>
                  <a:srgbClr val="AAC3C4"/>
                </a:solidFill>
              </a:rPr>
              <a:t>Til </a:t>
            </a:r>
            <a:r>
              <a:rPr sz="700" spc="-10">
                <a:solidFill>
                  <a:srgbClr val="AAC3C4"/>
                </a:solidFill>
              </a:rPr>
              <a:t>arbejdsbrug/Restricted</a:t>
            </a:r>
            <a:endParaRPr sz="700"/>
          </a:p>
        </p:txBody>
      </p:sp>
    </p:spTree>
    <p:extLst>
      <p:ext uri="{BB962C8B-B14F-4D97-AF65-F5344CB8AC3E}">
        <p14:creationId xmlns:p14="http://schemas.microsoft.com/office/powerpoint/2010/main" val="42012188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1.emf"/><Relationship Id="rId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4.jpe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emf"/><Relationship Id="rId4"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26" Type="http://schemas.openxmlformats.org/officeDocument/2006/relationships/oleObject" Target="../embeddings/oleObject3.bin"/><Relationship Id="rId3" Type="http://schemas.openxmlformats.org/officeDocument/2006/relationships/slideLayout" Target="../slideLayouts/slideLayout5.xml"/><Relationship Id="rId21" Type="http://schemas.openxmlformats.org/officeDocument/2006/relationships/slideLayout" Target="../slideLayouts/slideLayout23.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tags" Target="../tags/tag3.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theme" Target="../theme/theme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image" Target="../media/image5.png"/><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 Id="rId27"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image" Target="../media/image14.png"/><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theme" Target="../theme/theme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9764AEAA-82EA-8447-6E1A-AEB34D8A530C}"/>
              </a:ext>
            </a:extLst>
          </p:cNvPr>
          <p:cNvGraphicFramePr>
            <a:graphicFrameLocks noChangeAspect="1"/>
          </p:cNvGraphicFramePr>
          <p:nvPr userDrawn="1">
            <p:custDataLst>
              <p:tags r:id="rId3"/>
            </p:custDataLst>
            <p:extLst>
              <p:ext uri="{D42A27DB-BD31-4B8C-83A1-F6EECF244321}">
                <p14:modId xmlns:p14="http://schemas.microsoft.com/office/powerpoint/2010/main" val="42105078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16" imgH="416" progId="TCLayout.ActiveDocument.1">
                  <p:embed/>
                </p:oleObj>
              </mc:Choice>
              <mc:Fallback>
                <p:oleObj name="think-cell Folie" r:id="rId4" imgW="416" imgH="416" progId="TCLayout.ActiveDocument.1">
                  <p:embed/>
                  <p:pic>
                    <p:nvPicPr>
                      <p:cNvPr id="2" name="think-cell data - do not delete" hidden="1">
                        <a:extLst>
                          <a:ext uri="{FF2B5EF4-FFF2-40B4-BE49-F238E27FC236}">
                            <a16:creationId xmlns:a16="http://schemas.microsoft.com/office/drawing/2014/main" id="{9764AEAA-82EA-8447-6E1A-AEB34D8A530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Grafik 4">
            <a:extLst>
              <a:ext uri="{FF2B5EF4-FFF2-40B4-BE49-F238E27FC236}">
                <a16:creationId xmlns:a16="http://schemas.microsoft.com/office/drawing/2014/main" id="{E26410D8-4A3A-45E2-81A1-C9D4C6C66210}"/>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9897512" y="5733256"/>
            <a:ext cx="2027401" cy="766079"/>
          </a:xfrm>
          <a:prstGeom prst="rect">
            <a:avLst/>
          </a:prstGeom>
        </p:spPr>
      </p:pic>
      <p:sp>
        <p:nvSpPr>
          <p:cNvPr id="6" name="Rechteck 1">
            <a:extLst>
              <a:ext uri="{FF2B5EF4-FFF2-40B4-BE49-F238E27FC236}">
                <a16:creationId xmlns:a16="http://schemas.microsoft.com/office/drawing/2014/main" id="{B1DC2692-8335-D24A-B809-8AFF2AA6C00A}"/>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8" name="Titel 5">
            <a:extLst>
              <a:ext uri="{FF2B5EF4-FFF2-40B4-BE49-F238E27FC236}">
                <a16:creationId xmlns:a16="http://schemas.microsoft.com/office/drawing/2014/main" id="{9837CEFA-6A29-8644-BF25-17F468FC7D89}"/>
              </a:ext>
            </a:extLst>
          </p:cNvPr>
          <p:cNvSpPr txBox="1">
            <a:spLocks/>
          </p:cNvSpPr>
          <p:nvPr userDrawn="1"/>
        </p:nvSpPr>
        <p:spPr>
          <a:xfrm>
            <a:off x="382588" y="552253"/>
            <a:ext cx="11617788" cy="356467"/>
          </a:xfrm>
          <a:prstGeom prst="rect">
            <a:avLst/>
          </a:prstGeom>
          <a:ln>
            <a:noFill/>
          </a:ln>
        </p:spPr>
        <p:txBody>
          <a:bodyPr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GB"/>
              <a:t>Headline 1</a:t>
            </a:r>
          </a:p>
        </p:txBody>
      </p:sp>
      <p:sp>
        <p:nvSpPr>
          <p:cNvPr id="10" name="Textplatzhalter 11">
            <a:extLst>
              <a:ext uri="{FF2B5EF4-FFF2-40B4-BE49-F238E27FC236}">
                <a16:creationId xmlns:a16="http://schemas.microsoft.com/office/drawing/2014/main" id="{B6DE3D23-75DD-B34A-BC23-521881FEF795}"/>
              </a:ext>
            </a:extLst>
          </p:cNvPr>
          <p:cNvSpPr txBox="1">
            <a:spLocks/>
          </p:cNvSpPr>
          <p:nvPr userDrawn="1"/>
        </p:nvSpPr>
        <p:spPr>
          <a:xfrm>
            <a:off x="382588" y="1029277"/>
            <a:ext cx="11617788" cy="442428"/>
          </a:xfrm>
          <a:prstGeom prst="rect">
            <a:avLst/>
          </a:prstGeom>
          <a:ln>
            <a:noFill/>
          </a:ln>
        </p:spPr>
        <p:txBody>
          <a:bodyPr anchor="ctr">
            <a:normAutofit/>
          </a:bodyPr>
          <a:lstStyle>
            <a:lvl1pPr marL="0" indent="0" algn="l" defTabSz="914400" rtl="0" eaLnBrk="1" latinLnBrk="0" hangingPunct="1">
              <a:lnSpc>
                <a:spcPts val="2600"/>
              </a:lnSpc>
              <a:spcBef>
                <a:spcPts val="0"/>
              </a:spcBef>
              <a:buFont typeface="Arial" panose="020B0604020202020204" pitchFamily="34" charset="0"/>
              <a:buNone/>
              <a:defRPr sz="2000" b="1" kern="1200">
                <a:solidFill>
                  <a:srgbClr val="00947F"/>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0"/>
              <a:t>Click </a:t>
            </a:r>
            <a:r>
              <a:rPr lang="de-DE" b="0" err="1"/>
              <a:t>here</a:t>
            </a:r>
            <a:r>
              <a:rPr lang="de-DE" b="0"/>
              <a:t> </a:t>
            </a:r>
            <a:r>
              <a:rPr lang="de-DE" b="0" err="1"/>
              <a:t>to</a:t>
            </a:r>
            <a:r>
              <a:rPr lang="de-DE" b="0"/>
              <a:t> </a:t>
            </a:r>
            <a:r>
              <a:rPr lang="de-DE" b="0" err="1"/>
              <a:t>edit</a:t>
            </a:r>
            <a:r>
              <a:rPr lang="de-DE" b="0"/>
              <a:t> Headline 2 </a:t>
            </a:r>
          </a:p>
        </p:txBody>
      </p:sp>
      <p:sp>
        <p:nvSpPr>
          <p:cNvPr id="14" name="Textplatzhalter 3">
            <a:extLst>
              <a:ext uri="{FF2B5EF4-FFF2-40B4-BE49-F238E27FC236}">
                <a16:creationId xmlns:a16="http://schemas.microsoft.com/office/drawing/2014/main" id="{C93A88BC-3900-8843-AEB8-1FDE22C70AB4}"/>
              </a:ext>
            </a:extLst>
          </p:cNvPr>
          <p:cNvSpPr txBox="1">
            <a:spLocks/>
          </p:cNvSpPr>
          <p:nvPr userDrawn="1"/>
        </p:nvSpPr>
        <p:spPr>
          <a:xfrm>
            <a:off x="384111" y="1471705"/>
            <a:ext cx="11616265" cy="367709"/>
          </a:xfrm>
          <a:prstGeom prst="rect">
            <a:avLst/>
          </a:prstGeom>
        </p:spPr>
        <p:txBody>
          <a:bodyPr>
            <a:noAutofit/>
          </a:bodyPr>
          <a:lstStyle>
            <a:lvl1pPr marL="0" indent="0" algn="l" defTabSz="914400" rtl="0" eaLnBrk="1" latinLnBrk="0" hangingPunct="1">
              <a:lnSpc>
                <a:spcPts val="2600"/>
              </a:lnSpc>
              <a:spcBef>
                <a:spcPts val="1000"/>
              </a:spcBef>
              <a:buFont typeface="Arial" panose="020B0604020202020204" pitchFamily="34" charset="0"/>
              <a:buNone/>
              <a:defRPr sz="1800" b="1" kern="1200">
                <a:solidFill>
                  <a:srgbClr val="0F218B"/>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800"/>
              <a:t>Headline 3</a:t>
            </a:r>
          </a:p>
        </p:txBody>
      </p:sp>
    </p:spTree>
    <p:extLst>
      <p:ext uri="{BB962C8B-B14F-4D97-AF65-F5344CB8AC3E}">
        <p14:creationId xmlns:p14="http://schemas.microsoft.com/office/powerpoint/2010/main" val="1649993724"/>
      </p:ext>
    </p:extLst>
  </p:cSld>
  <p:clrMap bg1="lt1" tx1="dk1" bg2="lt2" tx2="dk2" accent1="accent1" accent2="accent2" accent3="accent3" accent4="accent4" accent5="accent5" accent6="accent6" hlink="hlink" folHlink="folHlink"/>
  <p:sldLayoutIdLst>
    <p:sldLayoutId id="214748384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ts val="2600"/>
        </a:lnSpc>
        <a:spcBef>
          <a:spcPts val="1000"/>
        </a:spcBef>
        <a:buFont typeface="Arial" panose="020B0604020202020204" pitchFamily="34" charset="0"/>
        <a:buNone/>
        <a:defRPr sz="3000" b="1" kern="1200">
          <a:solidFill>
            <a:srgbClr val="0D218B"/>
          </a:solidFill>
          <a:latin typeface="+mn-lt"/>
          <a:ea typeface="+mn-ea"/>
          <a:cs typeface="+mn-cs"/>
        </a:defRPr>
      </a:lvl1pPr>
      <a:lvl2pPr marL="6858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63">
          <p15:clr>
            <a:srgbClr val="F26B43"/>
          </p15:clr>
        </p15:guide>
        <p15:guide id="2" pos="241">
          <p15:clr>
            <a:srgbClr val="F26B43"/>
          </p15:clr>
        </p15:guide>
        <p15:guide id="3" orient="horz" pos="299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B06EB813-9613-DDB0-2A5A-B5CCA0BB9ACF}"/>
              </a:ext>
            </a:extLst>
          </p:cNvPr>
          <p:cNvGraphicFramePr>
            <a:graphicFrameLocks noChangeAspect="1"/>
          </p:cNvGraphicFramePr>
          <p:nvPr userDrawn="1">
            <p:custDataLst>
              <p:tags r:id="rId3"/>
            </p:custDataLst>
            <p:extLst>
              <p:ext uri="{D42A27DB-BD31-4B8C-83A1-F6EECF244321}">
                <p14:modId xmlns:p14="http://schemas.microsoft.com/office/powerpoint/2010/main" val="6956110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16" imgH="416" progId="TCLayout.ActiveDocument.1">
                  <p:embed/>
                </p:oleObj>
              </mc:Choice>
              <mc:Fallback>
                <p:oleObj name="think-cell Folie" r:id="rId4" imgW="416" imgH="416" progId="TCLayout.ActiveDocument.1">
                  <p:embed/>
                  <p:pic>
                    <p:nvPicPr>
                      <p:cNvPr id="2" name="think-cell data - do not delete" hidden="1">
                        <a:extLst>
                          <a:ext uri="{FF2B5EF4-FFF2-40B4-BE49-F238E27FC236}">
                            <a16:creationId xmlns:a16="http://schemas.microsoft.com/office/drawing/2014/main" id="{B06EB813-9613-DDB0-2A5A-B5CCA0BB9AC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platzhalter 2"/>
          <p:cNvSpPr>
            <a:spLocks noGrp="1"/>
          </p:cNvSpPr>
          <p:nvPr>
            <p:ph type="body" idx="1"/>
          </p:nvPr>
        </p:nvSpPr>
        <p:spPr>
          <a:xfrm>
            <a:off x="480000" y="970654"/>
            <a:ext cx="10154344" cy="586139"/>
          </a:xfrm>
          <a:prstGeom prst="rect">
            <a:avLst/>
          </a:prstGeom>
        </p:spPr>
        <p:txBody>
          <a:bodyPr vert="horz" lIns="91440" tIns="45720" rIns="91440" bIns="45720" rtlCol="0">
            <a:normAutofit/>
          </a:bodyPr>
          <a:lstStyle/>
          <a:p>
            <a:pPr lvl="0"/>
            <a:r>
              <a:rPr lang="de-DE"/>
              <a:t>Change </a:t>
            </a:r>
            <a:r>
              <a:rPr lang="de-DE" err="1"/>
              <a:t>cover</a:t>
            </a:r>
            <a:r>
              <a:rPr lang="de-DE"/>
              <a:t> </a:t>
            </a:r>
            <a:r>
              <a:rPr lang="de-DE" err="1"/>
              <a:t>picture</a:t>
            </a:r>
            <a:r>
              <a:rPr lang="de-DE"/>
              <a:t> </a:t>
            </a:r>
            <a:r>
              <a:rPr lang="de-DE" err="1"/>
              <a:t>here</a:t>
            </a:r>
            <a:endParaRPr lang="de-DE"/>
          </a:p>
        </p:txBody>
      </p:sp>
      <p:pic>
        <p:nvPicPr>
          <p:cNvPr id="5" name="Grafik 4">
            <a:extLst>
              <a:ext uri="{FF2B5EF4-FFF2-40B4-BE49-F238E27FC236}">
                <a16:creationId xmlns:a16="http://schemas.microsoft.com/office/drawing/2014/main" id="{E26410D8-4A3A-45E2-81A1-C9D4C6C66210}"/>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9516380" y="5805264"/>
            <a:ext cx="2408534" cy="910095"/>
          </a:xfrm>
          <a:prstGeom prst="rect">
            <a:avLst/>
          </a:prstGeom>
        </p:spPr>
      </p:pic>
      <p:sp>
        <p:nvSpPr>
          <p:cNvPr id="7" name="Rechteck 6">
            <a:extLst>
              <a:ext uri="{FF2B5EF4-FFF2-40B4-BE49-F238E27FC236}">
                <a16:creationId xmlns:a16="http://schemas.microsoft.com/office/drawing/2014/main" id="{1CFF8BA4-9DA2-4974-94C2-B3C3C21E4193}"/>
              </a:ext>
            </a:extLst>
          </p:cNvPr>
          <p:cNvSpPr/>
          <p:nvPr userDrawn="1"/>
        </p:nvSpPr>
        <p:spPr>
          <a:xfrm flipH="1">
            <a:off x="-1" y="1944000"/>
            <a:ext cx="480000" cy="3600000"/>
          </a:xfrm>
          <a:prstGeom prst="rect">
            <a:avLst/>
          </a:prstGeom>
          <a:gradFill>
            <a:gsLst>
              <a:gs pos="0">
                <a:schemeClr val="tx1">
                  <a:lumMod val="10000"/>
                  <a:lumOff val="90000"/>
                </a:schemeClr>
              </a:gs>
              <a:gs pos="100000">
                <a:schemeClr val="bg2">
                  <a:lumMod val="9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8" name="Grafik 2">
            <a:extLst>
              <a:ext uri="{FF2B5EF4-FFF2-40B4-BE49-F238E27FC236}">
                <a16:creationId xmlns:a16="http://schemas.microsoft.com/office/drawing/2014/main" id="{FEAC8229-7F65-4232-9949-13B76E4D0D92}"/>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t="21179" b="24177"/>
          <a:stretch/>
        </p:blipFill>
        <p:spPr>
          <a:xfrm>
            <a:off x="479998" y="1944000"/>
            <a:ext cx="11712001" cy="3600000"/>
          </a:xfrm>
          <a:prstGeom prst="rect">
            <a:avLst/>
          </a:prstGeom>
        </p:spPr>
      </p:pic>
    </p:spTree>
    <p:extLst>
      <p:ext uri="{BB962C8B-B14F-4D97-AF65-F5344CB8AC3E}">
        <p14:creationId xmlns:p14="http://schemas.microsoft.com/office/powerpoint/2010/main" val="2113274230"/>
      </p:ext>
    </p:extLst>
  </p:cSld>
  <p:clrMap bg1="lt1" tx1="dk1" bg2="lt2" tx2="dk2" accent1="accent1" accent2="accent2" accent3="accent3" accent4="accent4" accent5="accent5" accent6="accent6" hlink="hlink" folHlink="folHlink"/>
  <p:sldLayoutIdLst>
    <p:sldLayoutId id="214748379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ts val="2600"/>
        </a:lnSpc>
        <a:spcBef>
          <a:spcPts val="1000"/>
        </a:spcBef>
        <a:buFont typeface="Arial" panose="020B0604020202020204" pitchFamily="34" charset="0"/>
        <a:buNone/>
        <a:defRPr sz="2400" kern="1200">
          <a:solidFill>
            <a:srgbClr val="0F218B"/>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63">
          <p15:clr>
            <a:srgbClr val="F26B43"/>
          </p15:clr>
        </p15:guide>
        <p15:guide id="2" pos="241">
          <p15:clr>
            <a:srgbClr val="F26B43"/>
          </p15:clr>
        </p15:guide>
        <p15:guide id="3" orient="horz" pos="299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8036DFA-2748-4895-AB2D-E280AA3C183D}"/>
              </a:ext>
            </a:extLst>
          </p:cNvPr>
          <p:cNvGraphicFramePr>
            <a:graphicFrameLocks noChangeAspect="1"/>
          </p:cNvGraphicFramePr>
          <p:nvPr userDrawn="1">
            <p:custDataLst>
              <p:tags r:id="rId25"/>
            </p:custDataLst>
            <p:extLst>
              <p:ext uri="{D42A27DB-BD31-4B8C-83A1-F6EECF244321}">
                <p14:modId xmlns:p14="http://schemas.microsoft.com/office/powerpoint/2010/main" val="18760528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6" imgW="416" imgH="416" progId="TCLayout.ActiveDocument.1">
                  <p:embed/>
                </p:oleObj>
              </mc:Choice>
              <mc:Fallback>
                <p:oleObj name="think-cell Folie" r:id="rId26" imgW="416" imgH="416" progId="TCLayout.ActiveDocument.1">
                  <p:embed/>
                  <p:pic>
                    <p:nvPicPr>
                      <p:cNvPr id="3" name="think-cell data - do not delete" hidden="1">
                        <a:extLst>
                          <a:ext uri="{FF2B5EF4-FFF2-40B4-BE49-F238E27FC236}">
                            <a16:creationId xmlns:a16="http://schemas.microsoft.com/office/drawing/2014/main" id="{08036DFA-2748-4895-AB2D-E280AA3C183D}"/>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24" name="Textplatzhalter 2"/>
          <p:cNvSpPr>
            <a:spLocks noGrp="1"/>
          </p:cNvSpPr>
          <p:nvPr>
            <p:ph type="body" idx="1"/>
          </p:nvPr>
        </p:nvSpPr>
        <p:spPr>
          <a:xfrm>
            <a:off x="263352" y="1206960"/>
            <a:ext cx="11616780" cy="3311326"/>
          </a:xfrm>
          <a:prstGeom prst="rect">
            <a:avLst/>
          </a:prstGeom>
          <a:ln>
            <a:noFill/>
          </a:ln>
        </p:spPr>
        <p:txBody>
          <a:bodyPr vert="horz" lIns="91440" tIns="45720" rIns="91440" bIns="45720" rtlCol="0">
            <a:normAutofit/>
          </a:body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8" name="Datumsplatzhalter 4"/>
          <p:cNvSpPr txBox="1">
            <a:spLocks/>
          </p:cNvSpPr>
          <p:nvPr userDrawn="1"/>
        </p:nvSpPr>
        <p:spPr>
          <a:xfrm>
            <a:off x="6168008" y="6237313"/>
            <a:ext cx="5832649" cy="365125"/>
          </a:xfrm>
          <a:prstGeom prst="rect">
            <a:avLst/>
          </a:prstGeom>
        </p:spPr>
        <p:txBody>
          <a:bodyPr vert="horz" lIns="91440" tIns="45720" rIns="91440" bIns="45720" rtlCol="0" anchor="ctr"/>
          <a:lstStyle>
            <a:defPPr>
              <a:defRPr lang="en-US"/>
            </a:defPPr>
            <a:lvl1pPr marL="0" indent="0" algn="l" defTabSz="685783" rtl="0" eaLnBrk="1" latinLnBrk="0" hangingPunct="1">
              <a:lnSpc>
                <a:spcPts val="900"/>
              </a:lnSpc>
              <a:spcBef>
                <a:spcPts val="0"/>
              </a:spcBef>
              <a:buFont typeface="Arial"/>
              <a:buNone/>
              <a:defRPr lang="pt-BR" sz="900" b="0" i="0" kern="1200" smtClean="0">
                <a:solidFill>
                  <a:srgbClr val="005B9C"/>
                </a:solidFill>
                <a:effectLst/>
                <a:latin typeface="+mn-lt"/>
                <a:ea typeface="Microsoft YaHei" pitchFamily="34"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de-DE" sz="900">
                <a:solidFill>
                  <a:schemeClr val="accent1"/>
                </a:solidFill>
              </a:rPr>
              <a:t> </a:t>
            </a:r>
            <a:fld id="{9D8EEF28-5ABD-4429-9AD9-DE956F602A14}" type="slidenum">
              <a:rPr lang="de-DE" sz="900" smtClean="0">
                <a:solidFill>
                  <a:schemeClr val="tx1">
                    <a:lumMod val="50000"/>
                  </a:schemeClr>
                </a:solidFill>
              </a:rPr>
              <a:pPr algn="r"/>
              <a:t>‹#›</a:t>
            </a:fld>
            <a:endParaRPr lang="de-DE" sz="900">
              <a:solidFill>
                <a:schemeClr val="tx1">
                  <a:lumMod val="50000"/>
                </a:schemeClr>
              </a:solidFill>
            </a:endParaRPr>
          </a:p>
        </p:txBody>
      </p:sp>
      <p:pic>
        <p:nvPicPr>
          <p:cNvPr id="2" name="Picture 1" descr="A blue text on a black background&#10;&#10;Description automatically generated">
            <a:extLst>
              <a:ext uri="{FF2B5EF4-FFF2-40B4-BE49-F238E27FC236}">
                <a16:creationId xmlns:a16="http://schemas.microsoft.com/office/drawing/2014/main" id="{9022F2C7-D376-6A7E-FECD-A9A3D712B8BA}"/>
              </a:ext>
            </a:extLst>
          </p:cNvPr>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10056440" y="6128973"/>
            <a:ext cx="1409121" cy="473465"/>
          </a:xfrm>
          <a:prstGeom prst="rect">
            <a:avLst/>
          </a:prstGeom>
        </p:spPr>
      </p:pic>
    </p:spTree>
    <p:extLst>
      <p:ext uri="{BB962C8B-B14F-4D97-AF65-F5344CB8AC3E}">
        <p14:creationId xmlns:p14="http://schemas.microsoft.com/office/powerpoint/2010/main" val="2853830187"/>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 id="2147483837" r:id="rId12"/>
    <p:sldLayoutId id="2147483838" r:id="rId13"/>
    <p:sldLayoutId id="2147483839" r:id="rId14"/>
    <p:sldLayoutId id="2147483840" r:id="rId15"/>
    <p:sldLayoutId id="2147483841" r:id="rId16"/>
    <p:sldLayoutId id="2147483842" r:id="rId17"/>
    <p:sldLayoutId id="2147483843" r:id="rId18"/>
    <p:sldLayoutId id="2147483847" r:id="rId19"/>
    <p:sldLayoutId id="2147483848" r:id="rId20"/>
    <p:sldLayoutId id="2147483849" r:id="rId21"/>
    <p:sldLayoutId id="2147483850" r:id="rId22"/>
    <p:sldLayoutId id="2147483851" r:id="rId23"/>
  </p:sldLayoutIdLst>
  <p:txStyles>
    <p:titleStyle>
      <a:lvl1pPr algn="l" defTabSz="914400" rtl="0" eaLnBrk="1" latinLnBrk="0" hangingPunct="1">
        <a:lnSpc>
          <a:spcPct val="90000"/>
        </a:lnSpc>
        <a:spcBef>
          <a:spcPct val="0"/>
        </a:spcBef>
        <a:buNone/>
        <a:defRPr lang="de-DE" sz="3000" kern="1200" dirty="0">
          <a:solidFill>
            <a:srgbClr val="005CA9"/>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1">
          <p15:clr>
            <a:srgbClr val="F26B43"/>
          </p15:clr>
        </p15:guide>
        <p15:guide id="2" pos="7439">
          <p15:clr>
            <a:srgbClr val="F26B43"/>
          </p15:clr>
        </p15:guide>
        <p15:guide id="6" orient="horz" pos="4133">
          <p15:clr>
            <a:srgbClr val="F26B43"/>
          </p15:clr>
        </p15:guide>
        <p15:guide id="7" orient="horz" pos="187">
          <p15:clr>
            <a:srgbClr val="F26B43"/>
          </p15:clr>
        </p15:guide>
        <p15:guide id="8" orient="horz" pos="2160">
          <p15:clr>
            <a:srgbClr val="F26B43"/>
          </p15:clr>
        </p15:guide>
        <p15:guide id="13"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4" name="Textplatzhalter 2"/>
          <p:cNvSpPr>
            <a:spLocks noGrp="1"/>
          </p:cNvSpPr>
          <p:nvPr>
            <p:ph type="body" idx="1"/>
          </p:nvPr>
        </p:nvSpPr>
        <p:spPr>
          <a:xfrm>
            <a:off x="263352" y="1206960"/>
            <a:ext cx="11616780" cy="3311326"/>
          </a:xfrm>
          <a:prstGeom prst="rect">
            <a:avLst/>
          </a:prstGeom>
          <a:ln>
            <a:noFill/>
          </a:ln>
        </p:spPr>
        <p:txBody>
          <a:bodyPr vert="horz" lIns="91440" tIns="45720" rIns="91440" bIns="45720" rtlCol="0">
            <a:normAutofit/>
          </a:body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8" name="Datumsplatzhalter 4"/>
          <p:cNvSpPr txBox="1">
            <a:spLocks/>
          </p:cNvSpPr>
          <p:nvPr userDrawn="1"/>
        </p:nvSpPr>
        <p:spPr>
          <a:xfrm>
            <a:off x="6168008" y="6237313"/>
            <a:ext cx="5832649" cy="365125"/>
          </a:xfrm>
          <a:prstGeom prst="rect">
            <a:avLst/>
          </a:prstGeom>
        </p:spPr>
        <p:txBody>
          <a:bodyPr vert="horz" lIns="91440" tIns="45720" rIns="91440" bIns="45720" rtlCol="0" anchor="ctr"/>
          <a:lstStyle>
            <a:defPPr>
              <a:defRPr lang="en-US"/>
            </a:defPPr>
            <a:lvl1pPr marL="0" indent="0" algn="l" defTabSz="685783" rtl="0" eaLnBrk="1" latinLnBrk="0" hangingPunct="1">
              <a:lnSpc>
                <a:spcPts val="900"/>
              </a:lnSpc>
              <a:spcBef>
                <a:spcPts val="0"/>
              </a:spcBef>
              <a:buFont typeface="Arial"/>
              <a:buNone/>
              <a:defRPr lang="pt-BR" sz="900" b="0" i="0" kern="1200" smtClean="0">
                <a:solidFill>
                  <a:srgbClr val="005B9C"/>
                </a:solidFill>
                <a:effectLst/>
                <a:latin typeface="+mn-lt"/>
                <a:ea typeface="Microsoft YaHei" pitchFamily="34"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de-DE" sz="900">
                <a:solidFill>
                  <a:schemeClr val="accent1"/>
                </a:solidFill>
              </a:rPr>
              <a:t> </a:t>
            </a:r>
            <a:fld id="{9D8EEF28-5ABD-4429-9AD9-DE956F602A14}" type="slidenum">
              <a:rPr lang="de-DE" sz="900" smtClean="0">
                <a:solidFill>
                  <a:schemeClr val="tx1">
                    <a:lumMod val="50000"/>
                  </a:schemeClr>
                </a:solidFill>
              </a:rPr>
              <a:pPr algn="r"/>
              <a:t>‹#›</a:t>
            </a:fld>
            <a:endParaRPr lang="de-DE" sz="900">
              <a:solidFill>
                <a:schemeClr val="tx1">
                  <a:lumMod val="50000"/>
                </a:schemeClr>
              </a:solidFill>
            </a:endParaRPr>
          </a:p>
        </p:txBody>
      </p:sp>
      <p:pic>
        <p:nvPicPr>
          <p:cNvPr id="5" name="Picture 4">
            <a:extLst>
              <a:ext uri="{FF2B5EF4-FFF2-40B4-BE49-F238E27FC236}">
                <a16:creationId xmlns:a16="http://schemas.microsoft.com/office/drawing/2014/main" id="{38D89FAA-E980-408C-B430-CBF368494B7B}"/>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10776520" y="6314495"/>
            <a:ext cx="778960" cy="210759"/>
          </a:xfrm>
          <a:prstGeom prst="rect">
            <a:avLst/>
          </a:prstGeom>
        </p:spPr>
      </p:pic>
      <p:sp>
        <p:nvSpPr>
          <p:cNvPr id="3" name="TextBox 2">
            <a:extLst>
              <a:ext uri="{FF2B5EF4-FFF2-40B4-BE49-F238E27FC236}">
                <a16:creationId xmlns:a16="http://schemas.microsoft.com/office/drawing/2014/main" id="{23723C56-3A2D-E2FF-2AC1-A3DAF61E617F}"/>
              </a:ext>
            </a:extLst>
          </p:cNvPr>
          <p:cNvSpPr txBox="1"/>
          <p:nvPr userDrawn="1">
            <p:extLst>
              <p:ext uri="{1162E1C5-73C7-4A58-AE30-91384D911F3F}">
                <p184:classification xmlns:p184="http://schemas.microsoft.com/office/powerpoint/2018/4/main" val="ftr"/>
              </p:ext>
            </p:extLst>
          </p:nvPr>
        </p:nvSpPr>
        <p:spPr>
          <a:xfrm>
            <a:off x="11206163" y="6687820"/>
            <a:ext cx="942975" cy="106680"/>
          </a:xfrm>
          <a:prstGeom prst="rect">
            <a:avLst/>
          </a:prstGeom>
        </p:spPr>
        <p:txBody>
          <a:bodyPr horzOverflow="overflow" lIns="0" tIns="0" rIns="0" bIns="0">
            <a:spAutoFit/>
          </a:bodyPr>
          <a:lstStyle/>
          <a:p>
            <a:pPr algn="l"/>
            <a:r>
              <a:rPr lang="da-DK" sz="700">
                <a:solidFill>
                  <a:srgbClr val="AAC3C4">
                    <a:alpha val="50000"/>
                  </a:srgbClr>
                </a:solidFill>
                <a:latin typeface="Calibri light" panose="020F0302020204030204" pitchFamily="34" charset="0"/>
                <a:ea typeface="Calibri light" panose="020F0302020204030204" pitchFamily="34" charset="0"/>
                <a:cs typeface="Calibri light" panose="020F0302020204030204" pitchFamily="34" charset="0"/>
              </a:rPr>
              <a:t>Til arbejdsbrug/Restricted</a:t>
            </a:r>
          </a:p>
        </p:txBody>
      </p:sp>
    </p:spTree>
    <p:extLst>
      <p:ext uri="{BB962C8B-B14F-4D97-AF65-F5344CB8AC3E}">
        <p14:creationId xmlns:p14="http://schemas.microsoft.com/office/powerpoint/2010/main" val="943502790"/>
      </p:ext>
    </p:extLst>
  </p:cSld>
  <p:clrMap bg1="lt1" tx1="dk1" bg2="lt2" tx2="dk2" accent1="accent1" accent2="accent2" accent3="accent3" accent4="accent4" accent5="accent5" accent6="accent6" hlink="hlink" folHlink="folHlink"/>
  <p:sldLayoutIdLst>
    <p:sldLayoutId id="2147484423" r:id="rId1"/>
    <p:sldLayoutId id="2147484424" r:id="rId2"/>
    <p:sldLayoutId id="2147484425" r:id="rId3"/>
    <p:sldLayoutId id="2147484426" r:id="rId4"/>
    <p:sldLayoutId id="2147484427" r:id="rId5"/>
    <p:sldLayoutId id="2147484428" r:id="rId6"/>
    <p:sldLayoutId id="2147484429" r:id="rId7"/>
    <p:sldLayoutId id="2147484430" r:id="rId8"/>
    <p:sldLayoutId id="2147484431" r:id="rId9"/>
    <p:sldLayoutId id="2147484432" r:id="rId10"/>
    <p:sldLayoutId id="2147484433" r:id="rId11"/>
    <p:sldLayoutId id="2147484434" r:id="rId12"/>
    <p:sldLayoutId id="2147484435" r:id="rId13"/>
    <p:sldLayoutId id="2147484436" r:id="rId14"/>
    <p:sldLayoutId id="2147484437" r:id="rId15"/>
    <p:sldLayoutId id="2147484438" r:id="rId16"/>
    <p:sldLayoutId id="2147484439" r:id="rId17"/>
    <p:sldLayoutId id="2147484440" r:id="rId18"/>
    <p:sldLayoutId id="2147484441" r:id="rId19"/>
  </p:sldLayoutIdLst>
  <p:txStyles>
    <p:titleStyle>
      <a:lvl1pPr algn="l" defTabSz="914400" rtl="0" eaLnBrk="1" latinLnBrk="0" hangingPunct="1">
        <a:lnSpc>
          <a:spcPct val="90000"/>
        </a:lnSpc>
        <a:spcBef>
          <a:spcPct val="0"/>
        </a:spcBef>
        <a:buNone/>
        <a:defRPr lang="de-DE" sz="3000" kern="1200" dirty="0">
          <a:solidFill>
            <a:srgbClr val="005CA9"/>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1">
          <p15:clr>
            <a:srgbClr val="F26B43"/>
          </p15:clr>
        </p15:guide>
        <p15:guide id="2" pos="7439">
          <p15:clr>
            <a:srgbClr val="F26B43"/>
          </p15:clr>
        </p15:guide>
        <p15:guide id="6" orient="horz" pos="4133">
          <p15:clr>
            <a:srgbClr val="F26B43"/>
          </p15:clr>
        </p15:guide>
        <p15:guide id="7" orient="horz" pos="187">
          <p15:clr>
            <a:srgbClr val="F26B43"/>
          </p15:clr>
        </p15:guide>
        <p15:guide id="8" orient="horz" pos="2160">
          <p15:clr>
            <a:srgbClr val="F26B43"/>
          </p15:clr>
        </p15:guide>
        <p15:guide id="13"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www.entsoe.eu/2026/06/10/managing-grid-congestion-in-the-energy-transition-entso-e-position-paper-on-market-design-options/"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entsoe.eu/2026/06/10/managing-grid-congestion-in-the-energy-transition-entso-e-position-paper-on-market-design-options/"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18.png"/><Relationship Id="rId4" Type="http://schemas.openxmlformats.org/officeDocument/2006/relationships/diagramLayout" Target="../diagrams/layout4.xml"/><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19.png"/><Relationship Id="rId3" Type="http://schemas.openxmlformats.org/officeDocument/2006/relationships/image" Target="../media/image21.png"/><Relationship Id="rId7" Type="http://schemas.openxmlformats.org/officeDocument/2006/relationships/image" Target="../media/image29.png"/><Relationship Id="rId12" Type="http://schemas.openxmlformats.org/officeDocument/2006/relationships/image" Target="../media/image35.png"/><Relationship Id="rId17" Type="http://schemas.openxmlformats.org/officeDocument/2006/relationships/image" Target="../media/image25.png"/><Relationship Id="rId2" Type="http://schemas.openxmlformats.org/officeDocument/2006/relationships/notesSlide" Target="../notesSlides/notesSlide4.xml"/><Relationship Id="rId16"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22.png"/><Relationship Id="rId11" Type="http://schemas.openxmlformats.org/officeDocument/2006/relationships/image" Target="../media/image34.png"/><Relationship Id="rId5" Type="http://schemas.openxmlformats.org/officeDocument/2006/relationships/image" Target="../media/image24.png"/><Relationship Id="rId15" Type="http://schemas.openxmlformats.org/officeDocument/2006/relationships/image" Target="../media/image31.png"/><Relationship Id="rId10" Type="http://schemas.openxmlformats.org/officeDocument/2006/relationships/image" Target="../media/image33.png"/><Relationship Id="rId4" Type="http://schemas.openxmlformats.org/officeDocument/2006/relationships/image" Target="../media/image23.png"/><Relationship Id="rId9" Type="http://schemas.openxmlformats.org/officeDocument/2006/relationships/image" Target="../media/image32.png"/><Relationship Id="rId1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19.png"/><Relationship Id="rId12"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2.png"/><Relationship Id="rId11" Type="http://schemas.openxmlformats.org/officeDocument/2006/relationships/image" Target="../media/image37.png"/><Relationship Id="rId5" Type="http://schemas.openxmlformats.org/officeDocument/2006/relationships/image" Target="../media/image21.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36.png"/><Relationship Id="rId14" Type="http://schemas.openxmlformats.org/officeDocument/2006/relationships/image" Target="../media/image2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88CFB-3AFB-4B6A-94CC-B4BF16DEAD34}"/>
              </a:ext>
            </a:extLst>
          </p:cNvPr>
          <p:cNvSpPr>
            <a:spLocks noGrp="1"/>
          </p:cNvSpPr>
          <p:nvPr>
            <p:ph type="title"/>
          </p:nvPr>
        </p:nvSpPr>
        <p:spPr>
          <a:xfrm>
            <a:off x="672000" y="454157"/>
            <a:ext cx="11520000" cy="465789"/>
          </a:xfrm>
        </p:spPr>
        <p:txBody>
          <a:bodyPr lIns="91440" tIns="45720" rIns="91440" bIns="45720" anchor="t"/>
          <a:lstStyle/>
          <a:p>
            <a:r>
              <a:rPr lang="en-GB"/>
              <a:t>ENTSO-E </a:t>
            </a:r>
            <a:r>
              <a:rPr lang="en-GB">
                <a:ea typeface="Calibri" panose="020F0502020204030204" pitchFamily="34" charset="0"/>
              </a:rPr>
              <a:t>Paper on Market Design Options for Congestion Management</a:t>
            </a:r>
          </a:p>
        </p:txBody>
      </p:sp>
      <p:sp>
        <p:nvSpPr>
          <p:cNvPr id="3" name="Text Placeholder 2">
            <a:extLst>
              <a:ext uri="{FF2B5EF4-FFF2-40B4-BE49-F238E27FC236}">
                <a16:creationId xmlns:a16="http://schemas.microsoft.com/office/drawing/2014/main" id="{147BA662-1444-4828-B0EA-85F4723AC073}"/>
              </a:ext>
            </a:extLst>
          </p:cNvPr>
          <p:cNvSpPr>
            <a:spLocks noGrp="1"/>
          </p:cNvSpPr>
          <p:nvPr>
            <p:ph type="body" sz="quarter" idx="12"/>
          </p:nvPr>
        </p:nvSpPr>
        <p:spPr>
          <a:xfrm>
            <a:off x="672000" y="1512004"/>
            <a:ext cx="11281639" cy="465789"/>
          </a:xfrm>
        </p:spPr>
        <p:txBody>
          <a:bodyPr vert="horz" lIns="91440" tIns="45720" rIns="91440" bIns="45720" rtlCol="0" anchor="t">
            <a:normAutofit/>
          </a:bodyPr>
          <a:lstStyle/>
          <a:p>
            <a:r>
              <a:rPr lang="en-US">
                <a:latin typeface="Trebuchet MS"/>
                <a:ea typeface="Calibri"/>
                <a:cs typeface="Calibri"/>
              </a:rPr>
              <a:t>MESC | 9 October 2026</a:t>
            </a:r>
            <a:endParaRPr lang="en-GB">
              <a:latin typeface="Trebuchet MS"/>
              <a:ea typeface="Calibri"/>
              <a:cs typeface="Calibri"/>
            </a:endParaRPr>
          </a:p>
        </p:txBody>
      </p:sp>
    </p:spTree>
    <p:extLst>
      <p:ext uri="{BB962C8B-B14F-4D97-AF65-F5344CB8AC3E}">
        <p14:creationId xmlns:p14="http://schemas.microsoft.com/office/powerpoint/2010/main" val="1133665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5D64F-1491-F0C7-EB93-24FADC0DE1E2}"/>
            </a:ext>
          </a:extLst>
        </p:cNvPr>
        <p:cNvGrpSpPr/>
        <p:nvPr/>
      </p:nvGrpSpPr>
      <p:grpSpPr>
        <a:xfrm>
          <a:off x="0" y="0"/>
          <a:ext cx="0" cy="0"/>
          <a:chOff x="0" y="0"/>
          <a:chExt cx="0" cy="0"/>
        </a:xfrm>
      </p:grpSpPr>
      <p:grpSp>
        <p:nvGrpSpPr>
          <p:cNvPr id="36" name="Group 35">
            <a:extLst>
              <a:ext uri="{FF2B5EF4-FFF2-40B4-BE49-F238E27FC236}">
                <a16:creationId xmlns:a16="http://schemas.microsoft.com/office/drawing/2014/main" id="{2F3417E3-31A4-BC87-9DCA-ECCDAAF608E8}"/>
              </a:ext>
            </a:extLst>
          </p:cNvPr>
          <p:cNvGrpSpPr/>
          <p:nvPr/>
        </p:nvGrpSpPr>
        <p:grpSpPr>
          <a:xfrm>
            <a:off x="325267" y="1171544"/>
            <a:ext cx="11409687" cy="895622"/>
            <a:chOff x="295986" y="1896811"/>
            <a:chExt cx="8612735" cy="1192094"/>
          </a:xfrm>
        </p:grpSpPr>
        <p:sp>
          <p:nvSpPr>
            <p:cNvPr id="17" name="TextBox 16">
              <a:extLst>
                <a:ext uri="{FF2B5EF4-FFF2-40B4-BE49-F238E27FC236}">
                  <a16:creationId xmlns:a16="http://schemas.microsoft.com/office/drawing/2014/main" id="{5D092558-47B8-13A3-06AF-E8FCC75BE120}"/>
                </a:ext>
              </a:extLst>
            </p:cNvPr>
            <p:cNvSpPr txBox="1"/>
            <p:nvPr/>
          </p:nvSpPr>
          <p:spPr>
            <a:xfrm>
              <a:off x="3518166" y="1896811"/>
              <a:ext cx="1927122" cy="491590"/>
            </a:xfrm>
            <a:prstGeom prst="rect">
              <a:avLst/>
            </a:prstGeom>
            <a:noFill/>
          </p:spPr>
          <p:txBody>
            <a:bodyPr wrap="square" rtlCol="0">
              <a:spAutoFit/>
            </a:bodyPr>
            <a:lstStyle/>
            <a:p>
              <a:pPr algn="ctr"/>
              <a:r>
                <a:rPr lang="en-US" b="1">
                  <a:solidFill>
                    <a:schemeClr val="accent4">
                      <a:lumMod val="75000"/>
                    </a:schemeClr>
                  </a:solidFill>
                  <a:latin typeface="Aptos" panose="020B0004020202020204" pitchFamily="34" charset="0"/>
                  <a:cs typeface="Calibri" panose="020F0502020204030204" pitchFamily="34" charset="0"/>
                </a:rPr>
                <a:t>Root causes</a:t>
              </a:r>
              <a:endParaRPr lang="en-GB" b="1">
                <a:solidFill>
                  <a:schemeClr val="accent4">
                    <a:lumMod val="75000"/>
                  </a:schemeClr>
                </a:solidFill>
                <a:latin typeface="Aptos" panose="020B0004020202020204" pitchFamily="34" charset="0"/>
                <a:cs typeface="Calibri" panose="020F0502020204030204" pitchFamily="34" charset="0"/>
              </a:endParaRPr>
            </a:p>
          </p:txBody>
        </p:sp>
        <p:sp>
          <p:nvSpPr>
            <p:cNvPr id="18" name="Rectangle: Rounded Corners 17">
              <a:extLst>
                <a:ext uri="{FF2B5EF4-FFF2-40B4-BE49-F238E27FC236}">
                  <a16:creationId xmlns:a16="http://schemas.microsoft.com/office/drawing/2014/main" id="{065A69C3-E265-F3C4-0CBD-1CB927631516}"/>
                </a:ext>
              </a:extLst>
            </p:cNvPr>
            <p:cNvSpPr/>
            <p:nvPr/>
          </p:nvSpPr>
          <p:spPr>
            <a:xfrm>
              <a:off x="295986" y="2510943"/>
              <a:ext cx="4156412" cy="577961"/>
            </a:xfrm>
            <a:prstGeom prst="round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Aptos" panose="020B0004020202020204" pitchFamily="34" charset="0"/>
                  <a:ea typeface="Calibri" panose="020F0502020204030204" pitchFamily="34" charset="0"/>
                  <a:cs typeface="Calibri" panose="020F0502020204030204" pitchFamily="34" charset="0"/>
                </a:rPr>
                <a:t>Slow and insufficient grid development</a:t>
              </a:r>
              <a:endParaRPr lang="en-GB" sz="1600">
                <a:latin typeface="Aptos" panose="020B0004020202020204" pitchFamily="34" charset="0"/>
                <a:ea typeface="Calibri" panose="020F0502020204030204" pitchFamily="34" charset="0"/>
                <a:cs typeface="Calibri" panose="020F0502020204030204" pitchFamily="34" charset="0"/>
              </a:endParaRPr>
            </a:p>
          </p:txBody>
        </p:sp>
        <p:sp>
          <p:nvSpPr>
            <p:cNvPr id="21" name="Rectangle: Rounded Corners 20">
              <a:extLst>
                <a:ext uri="{FF2B5EF4-FFF2-40B4-BE49-F238E27FC236}">
                  <a16:creationId xmlns:a16="http://schemas.microsoft.com/office/drawing/2014/main" id="{940A5642-5C6A-BEC1-055A-D27B654717BB}"/>
                </a:ext>
              </a:extLst>
            </p:cNvPr>
            <p:cNvSpPr/>
            <p:nvPr/>
          </p:nvSpPr>
          <p:spPr>
            <a:xfrm>
              <a:off x="4542633" y="2510943"/>
              <a:ext cx="4366088" cy="577962"/>
            </a:xfrm>
            <a:prstGeom prst="round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a:latin typeface="Aptos" panose="020B0004020202020204" pitchFamily="34" charset="0"/>
                  <a:ea typeface="Calibri"/>
                  <a:cs typeface="Calibri"/>
                </a:rPr>
                <a:t>Increasing gap between market outcomes &amp; physics</a:t>
              </a:r>
              <a:endParaRPr lang="en-GB" sz="1600">
                <a:latin typeface="Aptos" panose="020B0004020202020204" pitchFamily="34" charset="0"/>
                <a:ea typeface="Calibri" panose="020F0502020204030204" pitchFamily="34" charset="0"/>
                <a:cs typeface="Calibri" panose="020F0502020204030204" pitchFamily="34" charset="0"/>
              </a:endParaRPr>
            </a:p>
          </p:txBody>
        </p:sp>
      </p:grpSp>
      <p:grpSp>
        <p:nvGrpSpPr>
          <p:cNvPr id="35" name="Group 34">
            <a:extLst>
              <a:ext uri="{FF2B5EF4-FFF2-40B4-BE49-F238E27FC236}">
                <a16:creationId xmlns:a16="http://schemas.microsoft.com/office/drawing/2014/main" id="{91E18FA0-22CD-71E2-351F-E4C12A5BC455}"/>
              </a:ext>
            </a:extLst>
          </p:cNvPr>
          <p:cNvGrpSpPr/>
          <p:nvPr/>
        </p:nvGrpSpPr>
        <p:grpSpPr>
          <a:xfrm>
            <a:off x="322530" y="2210688"/>
            <a:ext cx="11412424" cy="3172769"/>
            <a:chOff x="-3556531" y="3623930"/>
            <a:chExt cx="8542327" cy="3139841"/>
          </a:xfrm>
        </p:grpSpPr>
        <p:sp>
          <p:nvSpPr>
            <p:cNvPr id="22" name="TextBox 21">
              <a:extLst>
                <a:ext uri="{FF2B5EF4-FFF2-40B4-BE49-F238E27FC236}">
                  <a16:creationId xmlns:a16="http://schemas.microsoft.com/office/drawing/2014/main" id="{3868C1EF-D24E-61F6-EA9D-A10C27241CE5}"/>
                </a:ext>
              </a:extLst>
            </p:cNvPr>
            <p:cNvSpPr txBox="1"/>
            <p:nvPr/>
          </p:nvSpPr>
          <p:spPr>
            <a:xfrm>
              <a:off x="-147130" y="3623930"/>
              <a:ext cx="1927122" cy="365499"/>
            </a:xfrm>
            <a:prstGeom prst="rect">
              <a:avLst/>
            </a:prstGeom>
            <a:noFill/>
          </p:spPr>
          <p:txBody>
            <a:bodyPr wrap="square" rtlCol="0">
              <a:spAutoFit/>
            </a:bodyPr>
            <a:lstStyle/>
            <a:p>
              <a:r>
                <a:rPr lang="en-US" b="1">
                  <a:solidFill>
                    <a:srgbClr val="0FB29A"/>
                  </a:solidFill>
                  <a:latin typeface="Aptos" panose="020B0004020202020204" pitchFamily="34" charset="0"/>
                  <a:cs typeface="Calibri" panose="020F0502020204030204" pitchFamily="34" charset="0"/>
                </a:rPr>
                <a:t>Key Challenges</a:t>
              </a:r>
              <a:endParaRPr lang="en-GB" b="1">
                <a:solidFill>
                  <a:srgbClr val="0FB29A"/>
                </a:solidFill>
                <a:latin typeface="Aptos" panose="020B000402020202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2F4C4DA3-B56E-4CE0-2D41-AB85258717FE}"/>
                </a:ext>
              </a:extLst>
            </p:cNvPr>
            <p:cNvSpPr/>
            <p:nvPr/>
          </p:nvSpPr>
          <p:spPr>
            <a:xfrm>
              <a:off x="-2248275" y="5826470"/>
              <a:ext cx="5869383" cy="413365"/>
            </a:xfrm>
            <a:prstGeom prst="rect">
              <a:avLst/>
            </a:prstGeom>
            <a:solidFill>
              <a:srgbClr val="009992"/>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algn="ctr"/>
              <a:r>
                <a:rPr lang="en-GB" sz="1400">
                  <a:latin typeface="Aptos" panose="020B0004020202020204" pitchFamily="34" charset="0"/>
                  <a:ea typeface="Calibri"/>
                  <a:cs typeface="Calibri"/>
                </a:rPr>
                <a:t> Policy and market Participant dependencies</a:t>
              </a:r>
              <a:endParaRPr lang="en-US" sz="1400">
                <a:latin typeface="Aptos" panose="020B0004020202020204" pitchFamily="34" charset="0"/>
                <a:ea typeface="Calibri" panose="020F0502020204030204" pitchFamily="34" charset="0"/>
                <a:cs typeface="Calibri" panose="020F0502020204030204" pitchFamily="34" charset="0"/>
              </a:endParaRPr>
            </a:p>
          </p:txBody>
        </p:sp>
        <p:sp>
          <p:nvSpPr>
            <p:cNvPr id="25" name="Rectangle 24">
              <a:extLst>
                <a:ext uri="{FF2B5EF4-FFF2-40B4-BE49-F238E27FC236}">
                  <a16:creationId xmlns:a16="http://schemas.microsoft.com/office/drawing/2014/main" id="{7B990811-3F5E-6E45-5FFA-6C97420AF12C}"/>
                </a:ext>
              </a:extLst>
            </p:cNvPr>
            <p:cNvSpPr/>
            <p:nvPr/>
          </p:nvSpPr>
          <p:spPr>
            <a:xfrm>
              <a:off x="-3556531" y="4599902"/>
              <a:ext cx="4121446" cy="464353"/>
            </a:xfrm>
            <a:prstGeom prst="rect">
              <a:avLst/>
            </a:prstGeom>
            <a:solidFill>
              <a:srgbClr val="009992"/>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algn="ctr"/>
              <a:r>
                <a:rPr lang="en-GB" sz="1400">
                  <a:latin typeface="Aptos" panose="020B0004020202020204" pitchFamily="34" charset="0"/>
                  <a:ea typeface="Calibri"/>
                  <a:cs typeface="Calibri"/>
                </a:rPr>
                <a:t>Integration of new renewables capacities and </a:t>
              </a:r>
            </a:p>
            <a:p>
              <a:pPr algn="ctr"/>
              <a:r>
                <a:rPr lang="en-GB" sz="1400">
                  <a:latin typeface="Aptos" panose="020B0004020202020204" pitchFamily="34" charset="0"/>
                  <a:ea typeface="Calibri"/>
                  <a:cs typeface="Calibri"/>
                </a:rPr>
                <a:t>flexibilities</a:t>
              </a:r>
              <a:endParaRPr lang="en-GB" sz="1400">
                <a:latin typeface="Aptos" panose="020B0004020202020204" pitchFamily="34" charset="0"/>
                <a:ea typeface="Calibri" panose="020F0502020204030204" pitchFamily="34" charset="0"/>
                <a:cs typeface="Calibri" panose="020F0502020204030204" pitchFamily="34" charset="0"/>
              </a:endParaRPr>
            </a:p>
          </p:txBody>
        </p:sp>
        <p:sp>
          <p:nvSpPr>
            <p:cNvPr id="26" name="Rectangle 25">
              <a:extLst>
                <a:ext uri="{FF2B5EF4-FFF2-40B4-BE49-F238E27FC236}">
                  <a16:creationId xmlns:a16="http://schemas.microsoft.com/office/drawing/2014/main" id="{6FF87CD7-249C-898D-1D17-4E34ED71F1B3}"/>
                </a:ext>
              </a:extLst>
            </p:cNvPr>
            <p:cNvSpPr/>
            <p:nvPr/>
          </p:nvSpPr>
          <p:spPr>
            <a:xfrm>
              <a:off x="-2248275" y="5201670"/>
              <a:ext cx="5869383" cy="514228"/>
            </a:xfrm>
            <a:prstGeom prst="rect">
              <a:avLst/>
            </a:prstGeom>
            <a:solidFill>
              <a:srgbClr val="009992"/>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algn="ctr"/>
              <a:r>
                <a:rPr lang="en-GB" sz="1400">
                  <a:latin typeface="Aptos" panose="020B0004020202020204" pitchFamily="34" charset="0"/>
                  <a:ea typeface="Calibri"/>
                  <a:cs typeface="Calibri"/>
                </a:rPr>
                <a:t> Risk of insufficient grid-serving (including balancing) system flexibility</a:t>
              </a:r>
              <a:endParaRPr lang="en-US" sz="1400">
                <a:latin typeface="Aptos" panose="020B0004020202020204" pitchFamily="34" charset="0"/>
              </a:endParaRPr>
            </a:p>
          </p:txBody>
        </p:sp>
        <p:sp>
          <p:nvSpPr>
            <p:cNvPr id="29" name="Rectangle 28">
              <a:extLst>
                <a:ext uri="{FF2B5EF4-FFF2-40B4-BE49-F238E27FC236}">
                  <a16:creationId xmlns:a16="http://schemas.microsoft.com/office/drawing/2014/main" id="{0773879A-4482-8F3F-C276-A107E508BBF6}"/>
                </a:ext>
              </a:extLst>
            </p:cNvPr>
            <p:cNvSpPr/>
            <p:nvPr/>
          </p:nvSpPr>
          <p:spPr>
            <a:xfrm>
              <a:off x="-2248275" y="4025590"/>
              <a:ext cx="5869383" cy="464352"/>
            </a:xfrm>
            <a:prstGeom prst="rect">
              <a:avLst/>
            </a:prstGeom>
            <a:solidFill>
              <a:srgbClr val="009992"/>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algn="ctr"/>
              <a:r>
                <a:rPr lang="en-GB" sz="1400">
                  <a:latin typeface="Aptos" panose="020B0004020202020204" pitchFamily="34" charset="0"/>
                  <a:ea typeface="Calibri" panose="020F0502020204030204" pitchFamily="34" charset="0"/>
                  <a:cs typeface="Calibri" panose="020F0502020204030204" pitchFamily="34" charset="0"/>
                </a:rPr>
                <a:t> Increasing congestions and associated costs</a:t>
              </a:r>
              <a:endParaRPr lang="en-US" sz="1400">
                <a:latin typeface="Aptos" panose="020B0004020202020204" pitchFamily="34" charset="0"/>
                <a:ea typeface="Calibri" panose="020F0502020204030204" pitchFamily="34" charset="0"/>
                <a:cs typeface="Calibri" panose="020F0502020204030204" pitchFamily="34" charset="0"/>
              </a:endParaRPr>
            </a:p>
          </p:txBody>
        </p:sp>
        <p:sp>
          <p:nvSpPr>
            <p:cNvPr id="31" name="Rectangle 30">
              <a:extLst>
                <a:ext uri="{FF2B5EF4-FFF2-40B4-BE49-F238E27FC236}">
                  <a16:creationId xmlns:a16="http://schemas.microsoft.com/office/drawing/2014/main" id="{BD894E07-B7A3-06D5-614A-42B9455507E3}"/>
                </a:ext>
              </a:extLst>
            </p:cNvPr>
            <p:cNvSpPr/>
            <p:nvPr/>
          </p:nvSpPr>
          <p:spPr>
            <a:xfrm>
              <a:off x="656439" y="4599902"/>
              <a:ext cx="4329357" cy="464353"/>
            </a:xfrm>
            <a:prstGeom prst="rect">
              <a:avLst/>
            </a:prstGeom>
            <a:solidFill>
              <a:srgbClr val="009992"/>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algn="ctr"/>
              <a:r>
                <a:rPr lang="en-GB" sz="1400">
                  <a:latin typeface="Aptos" panose="020B0004020202020204" pitchFamily="34" charset="0"/>
                  <a:ea typeface="Calibri"/>
                  <a:cs typeface="Calibri"/>
                </a:rPr>
                <a:t> Shorter time to deal with higher variability and </a:t>
              </a:r>
            </a:p>
            <a:p>
              <a:pPr algn="ctr"/>
              <a:r>
                <a:rPr lang="en-GB" sz="1400">
                  <a:latin typeface="Aptos" panose="020B0004020202020204" pitchFamily="34" charset="0"/>
                  <a:ea typeface="Calibri"/>
                  <a:cs typeface="Calibri"/>
                </a:rPr>
                <a:t>uncertainty of congestion patterns</a:t>
              </a:r>
            </a:p>
          </p:txBody>
        </p:sp>
        <p:sp>
          <p:nvSpPr>
            <p:cNvPr id="28" name="Rectangle 27">
              <a:extLst>
                <a:ext uri="{FF2B5EF4-FFF2-40B4-BE49-F238E27FC236}">
                  <a16:creationId xmlns:a16="http://schemas.microsoft.com/office/drawing/2014/main" id="{229DFEC8-442E-5B6A-030C-05CF7FA86B3B}"/>
                </a:ext>
              </a:extLst>
            </p:cNvPr>
            <p:cNvSpPr/>
            <p:nvPr/>
          </p:nvSpPr>
          <p:spPr>
            <a:xfrm>
              <a:off x="-2248275" y="6350406"/>
              <a:ext cx="5869383" cy="413365"/>
            </a:xfrm>
            <a:prstGeom prst="rect">
              <a:avLst/>
            </a:prstGeom>
            <a:solidFill>
              <a:srgbClr val="009992"/>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algn="ctr"/>
              <a:r>
                <a:rPr lang="en-GB" sz="1400">
                  <a:latin typeface="Aptos" panose="020B0004020202020204" pitchFamily="34" charset="0"/>
                  <a:ea typeface="Calibri"/>
                  <a:cs typeface="Calibri"/>
                </a:rPr>
                <a:t>Complex Cross-Border Coordination</a:t>
              </a:r>
            </a:p>
          </p:txBody>
        </p:sp>
      </p:grpSp>
      <p:sp>
        <p:nvSpPr>
          <p:cNvPr id="3" name="Rectangle 2">
            <a:extLst>
              <a:ext uri="{FF2B5EF4-FFF2-40B4-BE49-F238E27FC236}">
                <a16:creationId xmlns:a16="http://schemas.microsoft.com/office/drawing/2014/main" id="{79A1FD09-3D85-6471-A904-7C2AF2B26CF6}"/>
              </a:ext>
            </a:extLst>
          </p:cNvPr>
          <p:cNvSpPr/>
          <p:nvPr/>
        </p:nvSpPr>
        <p:spPr>
          <a:xfrm>
            <a:off x="5950996" y="5489590"/>
            <a:ext cx="5783958" cy="417700"/>
          </a:xfrm>
          <a:prstGeom prst="rect">
            <a:avLst/>
          </a:prstGeom>
          <a:solidFill>
            <a:srgbClr val="009992"/>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algn="ctr"/>
            <a:r>
              <a:rPr lang="en-GB" sz="1400">
                <a:latin typeface="Aptos" panose="020B0004020202020204" pitchFamily="34" charset="0"/>
                <a:ea typeface="Calibri"/>
                <a:cs typeface="Calibri"/>
              </a:rPr>
              <a:t>Effectiveness of relying on remedial actions to </a:t>
            </a:r>
          </a:p>
          <a:p>
            <a:pPr algn="ctr"/>
            <a:r>
              <a:rPr lang="en-GB" sz="1400">
                <a:latin typeface="Aptos" panose="020B0004020202020204" pitchFamily="34" charset="0"/>
                <a:ea typeface="Calibri"/>
                <a:cs typeface="Calibri"/>
              </a:rPr>
              <a:t>implement the minimum 70 % rule</a:t>
            </a:r>
          </a:p>
        </p:txBody>
      </p:sp>
      <p:sp>
        <p:nvSpPr>
          <p:cNvPr id="9" name="Title 1">
            <a:extLst>
              <a:ext uri="{FF2B5EF4-FFF2-40B4-BE49-F238E27FC236}">
                <a16:creationId xmlns:a16="http://schemas.microsoft.com/office/drawing/2014/main" id="{9060CEC5-BEB9-10E0-6C1F-9DFE67BEA4EB}"/>
              </a:ext>
            </a:extLst>
          </p:cNvPr>
          <p:cNvSpPr>
            <a:spLocks noGrp="1"/>
          </p:cNvSpPr>
          <p:nvPr/>
        </p:nvSpPr>
        <p:spPr>
          <a:xfrm>
            <a:off x="322530" y="527857"/>
            <a:ext cx="11617788" cy="356467"/>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GB">
                <a:latin typeface="Calibri"/>
                <a:ea typeface="Calibri"/>
                <a:cs typeface="Calibri"/>
              </a:rPr>
              <a:t>ENTSO-E Paper on Market Design Options for Congestion Management </a:t>
            </a:r>
            <a:r>
              <a:rPr lang="en-GB" sz="2400">
                <a:solidFill>
                  <a:srgbClr val="009992"/>
                </a:solidFill>
                <a:latin typeface="Calibri"/>
                <a:ea typeface="Calibri"/>
                <a:cs typeface="Calibri"/>
              </a:rPr>
              <a:t>Study approach </a:t>
            </a:r>
            <a:endParaRPr lang="en-US">
              <a:solidFill>
                <a:srgbClr val="009992"/>
              </a:solidFill>
            </a:endParaRPr>
          </a:p>
        </p:txBody>
      </p:sp>
      <p:sp>
        <p:nvSpPr>
          <p:cNvPr id="10" name="TextBox 9">
            <a:extLst>
              <a:ext uri="{FF2B5EF4-FFF2-40B4-BE49-F238E27FC236}">
                <a16:creationId xmlns:a16="http://schemas.microsoft.com/office/drawing/2014/main" id="{47E86A7D-F903-C4EF-5BB2-0568BA3BFD3C}"/>
              </a:ext>
            </a:extLst>
          </p:cNvPr>
          <p:cNvSpPr txBox="1"/>
          <p:nvPr/>
        </p:nvSpPr>
        <p:spPr>
          <a:xfrm>
            <a:off x="297360" y="6258302"/>
            <a:ext cx="10269998" cy="307777"/>
          </a:xfrm>
          <a:prstGeom prst="rect">
            <a:avLst/>
          </a:prstGeom>
          <a:noFill/>
        </p:spPr>
        <p:txBody>
          <a:bodyPr wrap="square">
            <a:spAutoFit/>
          </a:bodyPr>
          <a:lstStyle/>
          <a:p>
            <a:r>
              <a:rPr lang="en-US" sz="1400" b="1">
                <a:latin typeface="Aptos" panose="020B0004020202020204" pitchFamily="34" charset="0"/>
                <a:ea typeface="Calibri" panose="020F0502020204030204" pitchFamily="34" charset="0"/>
                <a:cs typeface="Calibri" panose="020F0502020204030204" pitchFamily="34" charset="0"/>
              </a:rPr>
              <a:t>Find </a:t>
            </a:r>
            <a:r>
              <a:rPr lang="en-US" sz="1400" b="1">
                <a:latin typeface="Aptos" panose="020B0004020202020204" pitchFamily="34" charset="0"/>
                <a:ea typeface="Calibri" panose="020F0502020204030204" pitchFamily="34" charset="0"/>
                <a:cs typeface="Calibri" panose="020F0502020204030204" pitchFamily="34" charset="0"/>
                <a:hlinkClick r:id="rId2"/>
              </a:rPr>
              <a:t>the publication on ENTSO-E website</a:t>
            </a:r>
            <a:r>
              <a:rPr lang="en-US" sz="1400" b="1">
                <a:latin typeface="Aptos" panose="020B0004020202020204" pitchFamily="34" charset="0"/>
                <a:ea typeface="Calibri" panose="020F0502020204030204" pitchFamily="34" charset="0"/>
                <a:cs typeface="Calibri" panose="020F0502020204030204" pitchFamily="34" charset="0"/>
              </a:rPr>
              <a:t>: ENTSO-E Position Paper on Market Design Options </a:t>
            </a:r>
            <a:endParaRPr lang="en-GB" sz="1400"/>
          </a:p>
        </p:txBody>
      </p:sp>
    </p:spTree>
    <p:extLst>
      <p:ext uri="{BB962C8B-B14F-4D97-AF65-F5344CB8AC3E}">
        <p14:creationId xmlns:p14="http://schemas.microsoft.com/office/powerpoint/2010/main" val="1075960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AEC09-AFAB-606C-43C6-8F8F13DBA954}"/>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795670B3-851A-0375-81F9-E667B73EDECB}"/>
              </a:ext>
            </a:extLst>
          </p:cNvPr>
          <p:cNvSpPr>
            <a:spLocks noGrp="1"/>
          </p:cNvSpPr>
          <p:nvPr/>
        </p:nvSpPr>
        <p:spPr>
          <a:xfrm>
            <a:off x="322530" y="527857"/>
            <a:ext cx="11617788" cy="356467"/>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GB">
                <a:latin typeface="Calibri"/>
                <a:ea typeface="Calibri"/>
                <a:cs typeface="Calibri"/>
              </a:rPr>
              <a:t>ENTSO-E Paper on Market Design Options for Congestion Management </a:t>
            </a:r>
            <a:r>
              <a:rPr lang="en-GB" sz="2400">
                <a:solidFill>
                  <a:srgbClr val="009992"/>
                </a:solidFill>
                <a:latin typeface="Calibri"/>
                <a:ea typeface="Calibri"/>
                <a:cs typeface="Calibri"/>
              </a:rPr>
              <a:t>Overview of market design solutions </a:t>
            </a:r>
            <a:endParaRPr lang="en-US">
              <a:solidFill>
                <a:srgbClr val="009992"/>
              </a:solidFill>
            </a:endParaRPr>
          </a:p>
        </p:txBody>
      </p:sp>
      <p:sp>
        <p:nvSpPr>
          <p:cNvPr id="10" name="TextBox 9">
            <a:extLst>
              <a:ext uri="{FF2B5EF4-FFF2-40B4-BE49-F238E27FC236}">
                <a16:creationId xmlns:a16="http://schemas.microsoft.com/office/drawing/2014/main" id="{FF8A7CA5-2D2E-E3CD-CA05-7704055AEF9A}"/>
              </a:ext>
            </a:extLst>
          </p:cNvPr>
          <p:cNvSpPr txBox="1"/>
          <p:nvPr/>
        </p:nvSpPr>
        <p:spPr>
          <a:xfrm>
            <a:off x="297360" y="6258302"/>
            <a:ext cx="10269998" cy="307777"/>
          </a:xfrm>
          <a:prstGeom prst="rect">
            <a:avLst/>
          </a:prstGeom>
          <a:noFill/>
        </p:spPr>
        <p:txBody>
          <a:bodyPr wrap="square">
            <a:spAutoFit/>
          </a:bodyPr>
          <a:lstStyle/>
          <a:p>
            <a:r>
              <a:rPr lang="en-US" sz="1400" b="1">
                <a:latin typeface="Aptos" panose="020B0004020202020204" pitchFamily="34" charset="0"/>
                <a:ea typeface="Calibri" panose="020F0502020204030204" pitchFamily="34" charset="0"/>
                <a:cs typeface="Calibri" panose="020F0502020204030204" pitchFamily="34" charset="0"/>
              </a:rPr>
              <a:t>Find </a:t>
            </a:r>
            <a:r>
              <a:rPr lang="en-US" sz="1400" b="1">
                <a:latin typeface="Aptos" panose="020B0004020202020204" pitchFamily="34" charset="0"/>
                <a:ea typeface="Calibri" panose="020F0502020204030204" pitchFamily="34" charset="0"/>
                <a:cs typeface="Calibri" panose="020F0502020204030204" pitchFamily="34" charset="0"/>
                <a:hlinkClick r:id="rId2"/>
              </a:rPr>
              <a:t>the publication on ENTSO-E website</a:t>
            </a:r>
            <a:r>
              <a:rPr lang="en-US" sz="1400" b="1">
                <a:latin typeface="Aptos" panose="020B0004020202020204" pitchFamily="34" charset="0"/>
                <a:ea typeface="Calibri" panose="020F0502020204030204" pitchFamily="34" charset="0"/>
                <a:cs typeface="Calibri" panose="020F0502020204030204" pitchFamily="34" charset="0"/>
              </a:rPr>
              <a:t>: ENTSO-E Position Paper on Market Design Options </a:t>
            </a:r>
            <a:endParaRPr lang="en-GB" sz="1400"/>
          </a:p>
        </p:txBody>
      </p:sp>
      <p:grpSp>
        <p:nvGrpSpPr>
          <p:cNvPr id="5" name="Group 4">
            <a:extLst>
              <a:ext uri="{FF2B5EF4-FFF2-40B4-BE49-F238E27FC236}">
                <a16:creationId xmlns:a16="http://schemas.microsoft.com/office/drawing/2014/main" id="{B38AC645-4EF7-220E-A546-570227AB6A46}"/>
              </a:ext>
            </a:extLst>
          </p:cNvPr>
          <p:cNvGrpSpPr/>
          <p:nvPr/>
        </p:nvGrpSpPr>
        <p:grpSpPr>
          <a:xfrm>
            <a:off x="961001" y="1257260"/>
            <a:ext cx="10269998" cy="4812511"/>
            <a:chOff x="961001" y="1257260"/>
            <a:chExt cx="10269998" cy="4812511"/>
          </a:xfrm>
        </p:grpSpPr>
        <p:pic>
          <p:nvPicPr>
            <p:cNvPr id="4" name="Picture 3">
              <a:extLst>
                <a:ext uri="{FF2B5EF4-FFF2-40B4-BE49-F238E27FC236}">
                  <a16:creationId xmlns:a16="http://schemas.microsoft.com/office/drawing/2014/main" id="{00D22DF3-8F43-FAD9-86E9-0A85BA2958B2}"/>
                </a:ext>
              </a:extLst>
            </p:cNvPr>
            <p:cNvPicPr>
              <a:picLocks noChangeAspect="1"/>
            </p:cNvPicPr>
            <p:nvPr/>
          </p:nvPicPr>
          <p:blipFill>
            <a:blip r:embed="rId3"/>
            <a:stretch>
              <a:fillRect/>
            </a:stretch>
          </p:blipFill>
          <p:spPr>
            <a:xfrm>
              <a:off x="961001" y="1257260"/>
              <a:ext cx="10269998" cy="4812511"/>
            </a:xfrm>
            <a:prstGeom prst="rect">
              <a:avLst/>
            </a:prstGeom>
          </p:spPr>
        </p:pic>
        <p:sp>
          <p:nvSpPr>
            <p:cNvPr id="3" name="TextBox 2">
              <a:extLst>
                <a:ext uri="{FF2B5EF4-FFF2-40B4-BE49-F238E27FC236}">
                  <a16:creationId xmlns:a16="http://schemas.microsoft.com/office/drawing/2014/main" id="{6EB68608-756D-A36A-CAE6-3A7FC93F2B64}"/>
                </a:ext>
              </a:extLst>
            </p:cNvPr>
            <p:cNvSpPr txBox="1"/>
            <p:nvPr/>
          </p:nvSpPr>
          <p:spPr>
            <a:xfrm>
              <a:off x="3926541" y="2545771"/>
              <a:ext cx="1721224" cy="944860"/>
            </a:xfrm>
            <a:prstGeom prst="rect">
              <a:avLst/>
            </a:prstGeom>
            <a:solidFill>
              <a:srgbClr val="1F4196"/>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400" b="1" dirty="0">
                  <a:solidFill>
                    <a:schemeClr val="bg1"/>
                  </a:solidFill>
                  <a:latin typeface="Arial Narrow" panose="020B0606020202030204" pitchFamily="34" charset="0"/>
                </a:rPr>
                <a:t>L</a:t>
              </a:r>
              <a:r>
                <a:rPr lang="en-GB" sz="1400" b="1" dirty="0" err="1">
                  <a:solidFill>
                    <a:schemeClr val="bg1"/>
                  </a:solidFill>
                  <a:latin typeface="Arial Narrow" panose="020B0606020202030204" pitchFamily="34" charset="0"/>
                </a:rPr>
                <a:t>ocational</a:t>
              </a:r>
              <a:r>
                <a:rPr lang="en-GB" sz="1400" b="1" dirty="0">
                  <a:solidFill>
                    <a:schemeClr val="bg1"/>
                  </a:solidFill>
                  <a:latin typeface="Arial Narrow" panose="020B0606020202030204" pitchFamily="34" charset="0"/>
                </a:rPr>
                <a:t> elements in Capacity Mechanisms, RES &amp; Flex Support Schemes</a:t>
              </a:r>
            </a:p>
          </p:txBody>
        </p:sp>
      </p:grpSp>
    </p:spTree>
    <p:extLst>
      <p:ext uri="{BB962C8B-B14F-4D97-AF65-F5344CB8AC3E}">
        <p14:creationId xmlns:p14="http://schemas.microsoft.com/office/powerpoint/2010/main" val="862412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217C3-477F-C5EB-72B0-794A1CE89AFC}"/>
            </a:ext>
          </a:extLst>
        </p:cNvPr>
        <p:cNvGrpSpPr/>
        <p:nvPr/>
      </p:nvGrpSpPr>
      <p:grpSpPr>
        <a:xfrm>
          <a:off x="0" y="0"/>
          <a:ext cx="0" cy="0"/>
          <a:chOff x="0" y="0"/>
          <a:chExt cx="0" cy="0"/>
        </a:xfrm>
      </p:grpSpPr>
      <p:sp>
        <p:nvSpPr>
          <p:cNvPr id="65" name="Title 1">
            <a:extLst>
              <a:ext uri="{FF2B5EF4-FFF2-40B4-BE49-F238E27FC236}">
                <a16:creationId xmlns:a16="http://schemas.microsoft.com/office/drawing/2014/main" id="{02102BCE-9217-FD9C-E78D-13A98DAE3D5F}"/>
              </a:ext>
            </a:extLst>
          </p:cNvPr>
          <p:cNvSpPr>
            <a:spLocks noGrp="1"/>
          </p:cNvSpPr>
          <p:nvPr>
            <p:ph type="title"/>
          </p:nvPr>
        </p:nvSpPr>
        <p:spPr>
          <a:xfrm>
            <a:off x="382588" y="462201"/>
            <a:ext cx="11617788" cy="513114"/>
          </a:xfrm>
        </p:spPr>
        <p:txBody>
          <a:bodyPr lIns="91440" tIns="45720" rIns="91440" bIns="45720" anchor="ctr"/>
          <a:lstStyle/>
          <a:p>
            <a:r>
              <a:rPr lang="en-GB"/>
              <a:t>ENTSO-E Paper on Market Design Options for Congestion Management </a:t>
            </a:r>
            <a:r>
              <a:rPr lang="en-GB" sz="2400">
                <a:solidFill>
                  <a:srgbClr val="009992"/>
                </a:solidFill>
                <a:latin typeface="Calibri"/>
                <a:ea typeface="Calibri"/>
                <a:cs typeface="Calibri"/>
              </a:rPr>
              <a:t>Evaluation criteria for market design solutions</a:t>
            </a:r>
            <a:endParaRPr lang="en-US">
              <a:solidFill>
                <a:srgbClr val="009992"/>
              </a:solidFill>
            </a:endParaRPr>
          </a:p>
        </p:txBody>
      </p:sp>
      <p:graphicFrame>
        <p:nvGraphicFramePr>
          <p:cNvPr id="11" name="Diagramma 10">
            <a:extLst>
              <a:ext uri="{FF2B5EF4-FFF2-40B4-BE49-F238E27FC236}">
                <a16:creationId xmlns:a16="http://schemas.microsoft.com/office/drawing/2014/main" id="{DD8634D0-B5D4-8974-49D3-E49C29D7E8ED}"/>
              </a:ext>
            </a:extLst>
          </p:cNvPr>
          <p:cNvGraphicFramePr/>
          <p:nvPr/>
        </p:nvGraphicFramePr>
        <p:xfrm>
          <a:off x="241678" y="1817515"/>
          <a:ext cx="11881319" cy="5770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Table 0">
            <a:extLst>
              <a:ext uri="{FF2B5EF4-FFF2-40B4-BE49-F238E27FC236}">
                <a16:creationId xmlns:a16="http://schemas.microsoft.com/office/drawing/2014/main" id="{34F43104-73A2-DC0A-BAAA-889C532DDE74}"/>
              </a:ext>
            </a:extLst>
          </p:cNvPr>
          <p:cNvGraphicFramePr>
            <a:graphicFrameLocks noGrp="1"/>
          </p:cNvGraphicFramePr>
          <p:nvPr>
            <p:extLst>
              <p:ext uri="{D42A27DB-BD31-4B8C-83A1-F6EECF244321}">
                <p14:modId xmlns:p14="http://schemas.microsoft.com/office/powerpoint/2010/main" val="1022460865"/>
              </p:ext>
            </p:extLst>
          </p:nvPr>
        </p:nvGraphicFramePr>
        <p:xfrm>
          <a:off x="1383389" y="1341120"/>
          <a:ext cx="9616185" cy="4175760"/>
        </p:xfrm>
        <a:graphic>
          <a:graphicData uri="http://schemas.openxmlformats.org/drawingml/2006/table">
            <a:tbl>
              <a:tblPr/>
              <a:tblGrid>
                <a:gridCol w="1926612">
                  <a:extLst>
                    <a:ext uri="{9D8B030D-6E8A-4147-A177-3AD203B41FA5}">
                      <a16:colId xmlns:a16="http://schemas.microsoft.com/office/drawing/2014/main" val="20000"/>
                    </a:ext>
                  </a:extLst>
                </a:gridCol>
                <a:gridCol w="7689573">
                  <a:extLst>
                    <a:ext uri="{9D8B030D-6E8A-4147-A177-3AD203B41FA5}">
                      <a16:colId xmlns:a16="http://schemas.microsoft.com/office/drawing/2014/main" val="20001"/>
                    </a:ext>
                  </a:extLst>
                </a:gridCol>
              </a:tblGrid>
              <a:tr h="343754">
                <a:tc>
                  <a:txBody>
                    <a:bodyPr/>
                    <a:lstStyle/>
                    <a:p>
                      <a:pPr marL="0" indent="0">
                        <a:buNone/>
                      </a:pPr>
                      <a:r>
                        <a:rPr lang="en-US" sz="1400" b="1">
                          <a:solidFill>
                            <a:schemeClr val="bg1"/>
                          </a:solidFill>
                          <a:latin typeface="Calibri" pitchFamily="34" charset="0"/>
                          <a:ea typeface="Calibri" pitchFamily="34" charset="-122"/>
                          <a:cs typeface="Calibri" pitchFamily="34" charset="-120"/>
                        </a:rPr>
                        <a:t>Evaluation Criterion (EC)</a:t>
                      </a:r>
                      <a:endParaRPr lang="en-US" sz="1400">
                        <a:solidFill>
                          <a:schemeClr val="bg1"/>
                        </a:solidFill>
                        <a:latin typeface="Calibri" charset="0"/>
                        <a:ea typeface="Calibri" charset="0"/>
                        <a:cs typeface="Calibri" charset="0"/>
                      </a:endParaRP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rgbClr val="0F218B"/>
                    </a:solidFill>
                  </a:tcPr>
                </a:tc>
                <a:tc>
                  <a:txBody>
                    <a:bodyPr/>
                    <a:lstStyle/>
                    <a:p>
                      <a:pPr marL="0" indent="0">
                        <a:buNone/>
                      </a:pPr>
                      <a:r>
                        <a:rPr lang="en-US" sz="1400" b="1">
                          <a:solidFill>
                            <a:schemeClr val="bg1"/>
                          </a:solidFill>
                          <a:latin typeface="Calibri" pitchFamily="34" charset="0"/>
                          <a:ea typeface="Calibri" pitchFamily="34" charset="-122"/>
                          <a:cs typeface="Calibri" pitchFamily="34" charset="-120"/>
                        </a:rPr>
                        <a:t>What it captures</a:t>
                      </a:r>
                      <a:endParaRPr lang="en-US" sz="1400">
                        <a:solidFill>
                          <a:schemeClr val="bg1"/>
                        </a:solidFill>
                        <a:latin typeface="Calibri" charset="0"/>
                        <a:ea typeface="Calibri" charset="0"/>
                        <a:cs typeface="Calibri" charset="0"/>
                      </a:endParaRP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rgbClr val="0F218B"/>
                    </a:solidFill>
                  </a:tcPr>
                </a:tc>
                <a:extLst>
                  <a:ext uri="{0D108BD9-81ED-4DB2-BD59-A6C34878D82A}">
                    <a16:rowId xmlns:a16="http://schemas.microsoft.com/office/drawing/2014/main" val="10000"/>
                  </a:ext>
                </a:extLst>
              </a:tr>
              <a:tr h="454209">
                <a:tc>
                  <a:txBody>
                    <a:bodyPr/>
                    <a:lstStyle/>
                    <a:p>
                      <a:pPr marL="0" indent="0">
                        <a:buNone/>
                      </a:pPr>
                      <a:r>
                        <a:rPr lang="en-US" sz="1400" b="1">
                          <a:solidFill>
                            <a:srgbClr val="0F218B"/>
                          </a:solidFill>
                          <a:latin typeface="Aptos" panose="020B0004020202020204" pitchFamily="34" charset="0"/>
                          <a:ea typeface="Calibri" pitchFamily="34" charset="-122"/>
                          <a:cs typeface="Calibri" pitchFamily="34" charset="-120"/>
                        </a:rPr>
                        <a:t>EC1 – </a:t>
                      </a:r>
                      <a:r>
                        <a:rPr lang="en-GB" sz="1400" b="1">
                          <a:solidFill>
                            <a:srgbClr val="0F218B"/>
                          </a:solidFill>
                          <a:latin typeface="Aptos" panose="020B0004020202020204" pitchFamily="34" charset="0"/>
                          <a:ea typeface="Calibri" pitchFamily="34" charset="-122"/>
                          <a:cs typeface="Calibri" pitchFamily="34" charset="-120"/>
                        </a:rPr>
                        <a:t>Dispatch and congestion management efficiency</a:t>
                      </a: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accent1">
                        <a:lumMod val="20000"/>
                        <a:lumOff val="80000"/>
                      </a:schemeClr>
                    </a:solidFill>
                  </a:tcPr>
                </a:tc>
                <a:tc>
                  <a:txBody>
                    <a:bodyPr/>
                    <a:lstStyle/>
                    <a:p>
                      <a:pPr marL="0" indent="0" algn="l" defTabSz="457200" rtl="0" eaLnBrk="1" latinLnBrk="0" hangingPunct="1">
                        <a:buNone/>
                      </a:pPr>
                      <a:r>
                        <a:rPr lang="en-US" sz="1400" kern="1200">
                          <a:solidFill>
                            <a:srgbClr val="1F4196"/>
                          </a:solidFill>
                          <a:latin typeface="Aptos" panose="020B0004020202020204" pitchFamily="34" charset="0"/>
                          <a:ea typeface="Calibri"/>
                          <a:cs typeface="Calibri"/>
                        </a:rPr>
                        <a:t>Costs and volumes of redispatch/countertrade; balancing impacts; socio-economic effects; efficient use of transmission capacity; quality of price signals for flexibility.</a:t>
                      </a: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11940">
                <a:tc>
                  <a:txBody>
                    <a:bodyPr/>
                    <a:lstStyle/>
                    <a:p>
                      <a:pPr marL="0" indent="0">
                        <a:buNone/>
                      </a:pPr>
                      <a:r>
                        <a:rPr lang="en-US" sz="1400" b="1">
                          <a:solidFill>
                            <a:srgbClr val="0F218B"/>
                          </a:solidFill>
                          <a:latin typeface="Aptos" panose="020B0004020202020204" pitchFamily="34" charset="0"/>
                          <a:ea typeface="Calibri" pitchFamily="34" charset="-122"/>
                          <a:cs typeface="Calibri" pitchFamily="34" charset="-120"/>
                        </a:rPr>
                        <a:t>EC2 – Operational security</a:t>
                      </a:r>
                      <a:endParaRPr lang="en-US" sz="1400" b="1">
                        <a:solidFill>
                          <a:srgbClr val="0F218B"/>
                        </a:solidFill>
                        <a:latin typeface="Aptos" panose="020B0004020202020204" pitchFamily="34" charset="0"/>
                        <a:ea typeface="Calibri" charset="0"/>
                        <a:cs typeface="Calibri" charset="0"/>
                      </a:endParaRP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bg1">
                        <a:lumMod val="95000"/>
                      </a:schemeClr>
                    </a:solidFill>
                  </a:tcPr>
                </a:tc>
                <a:tc>
                  <a:txBody>
                    <a:bodyPr/>
                    <a:lstStyle/>
                    <a:p>
                      <a:pPr marL="0" indent="0" algn="l" defTabSz="457200" rtl="0" eaLnBrk="1" latinLnBrk="0" hangingPunct="1">
                        <a:buNone/>
                      </a:pPr>
                      <a:r>
                        <a:rPr lang="en-US" sz="1400" kern="1200">
                          <a:solidFill>
                            <a:srgbClr val="1F4196"/>
                          </a:solidFill>
                          <a:latin typeface="Aptos" panose="020B0004020202020204" pitchFamily="34" charset="0"/>
                          <a:ea typeface="Calibri"/>
                          <a:cs typeface="Calibri"/>
                        </a:rPr>
                        <a:t>Effectiveness in relieving congestion; robustness under uncertainty; remaining complexity for operations; impact on need for corrective measures after markets.</a:t>
                      </a: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412802">
                <a:tc>
                  <a:txBody>
                    <a:bodyPr/>
                    <a:lstStyle/>
                    <a:p>
                      <a:pPr marL="0" indent="0">
                        <a:buNone/>
                      </a:pPr>
                      <a:r>
                        <a:rPr lang="en-US" sz="1400" b="1">
                          <a:solidFill>
                            <a:srgbClr val="0F218B"/>
                          </a:solidFill>
                          <a:latin typeface="Aptos" panose="020B0004020202020204" pitchFamily="34" charset="0"/>
                          <a:ea typeface="Calibri" pitchFamily="34" charset="-122"/>
                          <a:cs typeface="Calibri" pitchFamily="34" charset="-120"/>
                        </a:rPr>
                        <a:t>EC3 – </a:t>
                      </a:r>
                      <a:r>
                        <a:rPr lang="en-GB" sz="1400" b="1">
                          <a:solidFill>
                            <a:srgbClr val="0F218B"/>
                          </a:solidFill>
                          <a:latin typeface="Aptos" panose="020B0004020202020204" pitchFamily="34" charset="0"/>
                          <a:ea typeface="Calibri" pitchFamily="34" charset="-122"/>
                          <a:cs typeface="Calibri" pitchFamily="34" charset="-120"/>
                        </a:rPr>
                        <a:t>Investment efficiency (long-term power system impacts)</a:t>
                      </a: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accent1">
                        <a:lumMod val="20000"/>
                        <a:lumOff val="80000"/>
                      </a:schemeClr>
                    </a:solidFill>
                  </a:tcPr>
                </a:tc>
                <a:tc>
                  <a:txBody>
                    <a:bodyPr/>
                    <a:lstStyle/>
                    <a:p>
                      <a:pPr marL="0" indent="0" algn="l" defTabSz="457200" rtl="0" eaLnBrk="1" latinLnBrk="0" hangingPunct="1">
                        <a:buNone/>
                      </a:pPr>
                      <a:r>
                        <a:rPr lang="en-US" sz="1400" kern="1200">
                          <a:solidFill>
                            <a:srgbClr val="1F4196"/>
                          </a:solidFill>
                          <a:latin typeface="Aptos" panose="020B0004020202020204" pitchFamily="34" charset="0"/>
                          <a:ea typeface="Calibri"/>
                          <a:cs typeface="Calibri"/>
                        </a:rPr>
                        <a:t>Long-term siting and co-location signals; impacts on grid development needs; effects on WACC/investment risk; interaction with support schemes.</a:t>
                      </a: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r h="451909">
                <a:tc>
                  <a:txBody>
                    <a:bodyPr/>
                    <a:lstStyle/>
                    <a:p>
                      <a:pPr marL="0" indent="0">
                        <a:buNone/>
                      </a:pPr>
                      <a:r>
                        <a:rPr lang="en-US" sz="1400" b="1">
                          <a:solidFill>
                            <a:srgbClr val="0F218B"/>
                          </a:solidFill>
                          <a:latin typeface="Aptos" panose="020B0004020202020204" pitchFamily="34" charset="0"/>
                          <a:ea typeface="Calibri" pitchFamily="34" charset="-122"/>
                          <a:cs typeface="Calibri" pitchFamily="34" charset="-120"/>
                        </a:rPr>
                        <a:t>EC4 – Market impacts</a:t>
                      </a:r>
                      <a:endParaRPr lang="en-US" sz="1400" b="1">
                        <a:solidFill>
                          <a:srgbClr val="0F218B"/>
                        </a:solidFill>
                        <a:latin typeface="Aptos" panose="020B0004020202020204" pitchFamily="34" charset="0"/>
                        <a:ea typeface="Calibri" charset="0"/>
                        <a:cs typeface="Calibri" charset="0"/>
                      </a:endParaRP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bg1">
                        <a:lumMod val="95000"/>
                      </a:schemeClr>
                    </a:solidFill>
                  </a:tcPr>
                </a:tc>
                <a:tc>
                  <a:txBody>
                    <a:bodyPr/>
                    <a:lstStyle/>
                    <a:p>
                      <a:pPr marL="0" indent="0" algn="l" defTabSz="457200" rtl="0" eaLnBrk="1" latinLnBrk="0" hangingPunct="1">
                        <a:buNone/>
                      </a:pPr>
                      <a:r>
                        <a:rPr lang="en-US" sz="1400" kern="1200">
                          <a:solidFill>
                            <a:srgbClr val="1F4196"/>
                          </a:solidFill>
                          <a:latin typeface="Aptos" panose="020B0004020202020204" pitchFamily="34" charset="0"/>
                          <a:ea typeface="Calibri"/>
                          <a:cs typeface="Calibri"/>
                        </a:rPr>
                        <a:t> </a:t>
                      </a:r>
                      <a:r>
                        <a:rPr lang="en-GB" sz="1400" kern="1200">
                          <a:solidFill>
                            <a:srgbClr val="1F4196"/>
                          </a:solidFill>
                          <a:latin typeface="Aptos" panose="020B0004020202020204" pitchFamily="34" charset="0"/>
                          <a:ea typeface="Calibri"/>
                          <a:cs typeface="Calibri"/>
                        </a:rPr>
                        <a:t>Impacts on l</a:t>
                      </a:r>
                      <a:r>
                        <a:rPr lang="en-US" sz="1400" kern="1200">
                          <a:solidFill>
                            <a:srgbClr val="1F4196"/>
                          </a:solidFill>
                          <a:latin typeface="Aptos" panose="020B0004020202020204" pitchFamily="34" charset="0"/>
                          <a:ea typeface="Calibri"/>
                          <a:cs typeface="Calibri"/>
                        </a:rPr>
                        <a:t>iquidity and transaction costs across DA/ID/BAL/forwards; affordability and distributional effects; harmonisation vs national flexibility; cross-border effects.</a:t>
                      </a: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661911">
                <a:tc>
                  <a:txBody>
                    <a:bodyPr/>
                    <a:lstStyle/>
                    <a:p>
                      <a:pPr marL="0" indent="0">
                        <a:buNone/>
                      </a:pPr>
                      <a:r>
                        <a:rPr lang="en-US" sz="1400" b="1">
                          <a:solidFill>
                            <a:srgbClr val="0F218B"/>
                          </a:solidFill>
                          <a:latin typeface="Aptos" panose="020B0004020202020204" pitchFamily="34" charset="0"/>
                          <a:ea typeface="Calibri" pitchFamily="34" charset="-122"/>
                          <a:cs typeface="Calibri" pitchFamily="34" charset="-120"/>
                        </a:rPr>
                        <a:t>EC5 – Transition &amp; implementation challenges</a:t>
                      </a:r>
                      <a:endParaRPr lang="en-US" sz="1400" b="1">
                        <a:solidFill>
                          <a:srgbClr val="0F218B"/>
                        </a:solidFill>
                        <a:latin typeface="Aptos" panose="020B0004020202020204" pitchFamily="34" charset="0"/>
                        <a:ea typeface="Calibri" charset="0"/>
                        <a:cs typeface="Calibri" charset="0"/>
                      </a:endParaRP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accent1">
                        <a:lumMod val="20000"/>
                        <a:lumOff val="80000"/>
                      </a:schemeClr>
                    </a:solidFill>
                  </a:tcPr>
                </a:tc>
                <a:tc>
                  <a:txBody>
                    <a:bodyPr/>
                    <a:lstStyle/>
                    <a:p>
                      <a:pPr marL="0" indent="0" algn="l" defTabSz="457200" rtl="0" eaLnBrk="1" latinLnBrk="0" hangingPunct="1">
                        <a:buNone/>
                      </a:pPr>
                      <a:r>
                        <a:rPr lang="en-US" sz="1400" kern="1200">
                          <a:solidFill>
                            <a:srgbClr val="1F4196"/>
                          </a:solidFill>
                          <a:latin typeface="Aptos" panose="020B0004020202020204" pitchFamily="34" charset="0"/>
                          <a:ea typeface="Calibri"/>
                          <a:cs typeface="Calibri"/>
                        </a:rPr>
                        <a:t>Legal, technical and organisational efforts; implementation time &amp; costs for TSOs and market parties; acceptability; robustness to future system evolution.</a:t>
                      </a: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806635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9EB09-298A-ADFB-B5F0-3CC38D33CA62}"/>
            </a:ext>
          </a:extLst>
        </p:cNvPr>
        <p:cNvGrpSpPr/>
        <p:nvPr/>
      </p:nvGrpSpPr>
      <p:grpSpPr>
        <a:xfrm>
          <a:off x="0" y="0"/>
          <a:ext cx="0" cy="0"/>
          <a:chOff x="0" y="0"/>
          <a:chExt cx="0" cy="0"/>
        </a:xfrm>
      </p:grpSpPr>
      <p:sp>
        <p:nvSpPr>
          <p:cNvPr id="65" name="Title 1">
            <a:extLst>
              <a:ext uri="{FF2B5EF4-FFF2-40B4-BE49-F238E27FC236}">
                <a16:creationId xmlns:a16="http://schemas.microsoft.com/office/drawing/2014/main" id="{A27C28E8-5310-B08E-4B34-142589467880}"/>
              </a:ext>
            </a:extLst>
          </p:cNvPr>
          <p:cNvSpPr>
            <a:spLocks noGrp="1"/>
          </p:cNvSpPr>
          <p:nvPr>
            <p:ph type="title"/>
          </p:nvPr>
        </p:nvSpPr>
        <p:spPr>
          <a:xfrm>
            <a:off x="382588" y="462201"/>
            <a:ext cx="11617788" cy="513114"/>
          </a:xfrm>
        </p:spPr>
        <p:txBody>
          <a:bodyPr lIns="91440" tIns="45720" rIns="91440" bIns="45720" anchor="ctr"/>
          <a:lstStyle/>
          <a:p>
            <a:r>
              <a:rPr lang="en-GB"/>
              <a:t>ENTSO-E Paper on Market Design Options for Congestion Management </a:t>
            </a:r>
            <a:r>
              <a:rPr lang="en-GB" sz="2400">
                <a:solidFill>
                  <a:srgbClr val="009992"/>
                </a:solidFill>
                <a:latin typeface="Calibri"/>
                <a:ea typeface="Calibri"/>
                <a:cs typeface="Calibri"/>
              </a:rPr>
              <a:t>Overview of evaluations</a:t>
            </a:r>
            <a:endParaRPr lang="en-US">
              <a:solidFill>
                <a:srgbClr val="009992"/>
              </a:solidFill>
            </a:endParaRPr>
          </a:p>
        </p:txBody>
      </p:sp>
      <p:graphicFrame>
        <p:nvGraphicFramePr>
          <p:cNvPr id="11" name="Diagramma 10">
            <a:extLst>
              <a:ext uri="{FF2B5EF4-FFF2-40B4-BE49-F238E27FC236}">
                <a16:creationId xmlns:a16="http://schemas.microsoft.com/office/drawing/2014/main" id="{24723D47-F93D-C884-F9F9-3013CF53078A}"/>
              </a:ext>
            </a:extLst>
          </p:cNvPr>
          <p:cNvGraphicFramePr/>
          <p:nvPr/>
        </p:nvGraphicFramePr>
        <p:xfrm>
          <a:off x="241678" y="1817515"/>
          <a:ext cx="11881319" cy="5770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30256644-63A8-B196-0A7C-6C3BBD9E6A0A}"/>
              </a:ext>
            </a:extLst>
          </p:cNvPr>
          <p:cNvPicPr>
            <a:picLocks noChangeAspect="1"/>
          </p:cNvPicPr>
          <p:nvPr/>
        </p:nvPicPr>
        <p:blipFill>
          <a:blip r:embed="rId8"/>
          <a:srcRect t="5380" b="31633"/>
          <a:stretch>
            <a:fillRect/>
          </a:stretch>
        </p:blipFill>
        <p:spPr>
          <a:xfrm>
            <a:off x="312512" y="1092715"/>
            <a:ext cx="5681386" cy="4832956"/>
          </a:xfrm>
          <a:prstGeom prst="rect">
            <a:avLst/>
          </a:prstGeom>
        </p:spPr>
      </p:pic>
      <p:pic>
        <p:nvPicPr>
          <p:cNvPr id="9" name="Picture 8">
            <a:extLst>
              <a:ext uri="{FF2B5EF4-FFF2-40B4-BE49-F238E27FC236}">
                <a16:creationId xmlns:a16="http://schemas.microsoft.com/office/drawing/2014/main" id="{F0A58594-F2C5-9000-AA2F-DA7CC2819AEC}"/>
              </a:ext>
            </a:extLst>
          </p:cNvPr>
          <p:cNvPicPr>
            <a:picLocks noChangeAspect="1"/>
          </p:cNvPicPr>
          <p:nvPr/>
        </p:nvPicPr>
        <p:blipFill>
          <a:blip r:embed="rId9"/>
          <a:stretch>
            <a:fillRect/>
          </a:stretch>
        </p:blipFill>
        <p:spPr>
          <a:xfrm>
            <a:off x="6398812" y="4761055"/>
            <a:ext cx="5390289" cy="1250716"/>
          </a:xfrm>
          <a:prstGeom prst="rect">
            <a:avLst/>
          </a:prstGeom>
        </p:spPr>
      </p:pic>
      <p:pic>
        <p:nvPicPr>
          <p:cNvPr id="5" name="Imagen 4">
            <a:extLst>
              <a:ext uri="{FF2B5EF4-FFF2-40B4-BE49-F238E27FC236}">
                <a16:creationId xmlns:a16="http://schemas.microsoft.com/office/drawing/2014/main" id="{0513430B-42BD-A9A3-C79D-539148134627}"/>
              </a:ext>
            </a:extLst>
          </p:cNvPr>
          <p:cNvPicPr>
            <a:picLocks noChangeAspect="1"/>
          </p:cNvPicPr>
          <p:nvPr/>
        </p:nvPicPr>
        <p:blipFill>
          <a:blip r:embed="rId10"/>
          <a:stretch>
            <a:fillRect/>
          </a:stretch>
        </p:blipFill>
        <p:spPr>
          <a:xfrm>
            <a:off x="6398813" y="1092715"/>
            <a:ext cx="5601563" cy="3156556"/>
          </a:xfrm>
          <a:prstGeom prst="rect">
            <a:avLst/>
          </a:prstGeom>
        </p:spPr>
      </p:pic>
    </p:spTree>
    <p:extLst>
      <p:ext uri="{BB962C8B-B14F-4D97-AF65-F5344CB8AC3E}">
        <p14:creationId xmlns:p14="http://schemas.microsoft.com/office/powerpoint/2010/main" val="1276076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8B7FB-FFCE-8C62-1F9B-580EBE36CC0A}"/>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46219E67-5C1A-E2A2-5393-AA9599021CC2}"/>
              </a:ext>
            </a:extLst>
          </p:cNvPr>
          <p:cNvSpPr>
            <a:spLocks noGrp="1"/>
          </p:cNvSpPr>
          <p:nvPr/>
        </p:nvSpPr>
        <p:spPr>
          <a:xfrm>
            <a:off x="407957" y="420979"/>
            <a:ext cx="11617788" cy="659675"/>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a:lnSpc>
                <a:spcPts val="3600"/>
              </a:lnSpc>
              <a:spcBef>
                <a:spcPts val="600"/>
              </a:spcBef>
            </a:pPr>
            <a:r>
              <a:rPr lang="en-GB"/>
              <a:t>ENTSO-E Paper on Market Design Options for Congestion Management </a:t>
            </a:r>
            <a:r>
              <a:rPr lang="en-GB" sz="2400">
                <a:solidFill>
                  <a:srgbClr val="009992"/>
                </a:solidFill>
                <a:latin typeface="Calibri"/>
                <a:ea typeface="Calibri"/>
                <a:cs typeface="Calibri"/>
              </a:rPr>
              <a:t>Possible system-specific policy pathways</a:t>
            </a:r>
            <a:endParaRPr lang="en-US" sz="2400">
              <a:solidFill>
                <a:srgbClr val="009992"/>
              </a:solidFill>
              <a:latin typeface="Calibri"/>
              <a:ea typeface="Calibri"/>
              <a:cs typeface="Calibri"/>
            </a:endParaRPr>
          </a:p>
        </p:txBody>
      </p:sp>
      <p:grpSp>
        <p:nvGrpSpPr>
          <p:cNvPr id="6" name="Group 5">
            <a:extLst>
              <a:ext uri="{FF2B5EF4-FFF2-40B4-BE49-F238E27FC236}">
                <a16:creationId xmlns:a16="http://schemas.microsoft.com/office/drawing/2014/main" id="{E374358F-BC29-DAB9-68CC-767CAE169816}"/>
              </a:ext>
            </a:extLst>
          </p:cNvPr>
          <p:cNvGrpSpPr/>
          <p:nvPr/>
        </p:nvGrpSpPr>
        <p:grpSpPr>
          <a:xfrm>
            <a:off x="407959" y="1489785"/>
            <a:ext cx="11496935" cy="826333"/>
            <a:chOff x="407959" y="2261008"/>
            <a:chExt cx="11496935" cy="421983"/>
          </a:xfrm>
        </p:grpSpPr>
        <p:sp>
          <p:nvSpPr>
            <p:cNvPr id="2" name="Rectangle 1">
              <a:extLst>
                <a:ext uri="{FF2B5EF4-FFF2-40B4-BE49-F238E27FC236}">
                  <a16:creationId xmlns:a16="http://schemas.microsoft.com/office/drawing/2014/main" id="{7DE4BAA2-EC75-0ED7-D7ED-6226D1BA8F61}"/>
                </a:ext>
              </a:extLst>
            </p:cNvPr>
            <p:cNvSpPr/>
            <p:nvPr/>
          </p:nvSpPr>
          <p:spPr>
            <a:xfrm>
              <a:off x="8059144" y="2261008"/>
              <a:ext cx="3845750" cy="417113"/>
            </a:xfrm>
            <a:prstGeom prst="rect">
              <a:avLst/>
            </a:prstGeom>
            <a:solidFill>
              <a:srgbClr val="FFC000"/>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algn="ctr"/>
              <a:r>
                <a:rPr lang="en-GB" sz="1600" b="1">
                  <a:solidFill>
                    <a:srgbClr val="3A3A3F"/>
                  </a:solidFill>
                  <a:latin typeface="Aptos" panose="020B0004020202020204" pitchFamily="34" charset="0"/>
                  <a:ea typeface="Calibri"/>
                  <a:cs typeface="Calibri"/>
                </a:rPr>
                <a:t>3. Limited-Interconnection Systems with    Variable Congestion</a:t>
              </a:r>
              <a:endParaRPr lang="en-GB" sz="1600" b="1">
                <a:solidFill>
                  <a:srgbClr val="3A3A3F"/>
                </a:solidFill>
                <a:latin typeface="Aptos" panose="020B0004020202020204" pitchFamily="34" charset="0"/>
                <a:ea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5E9B6870-8319-FA4A-4D18-9B9E6B49F7FE}"/>
                </a:ext>
              </a:extLst>
            </p:cNvPr>
            <p:cNvSpPr/>
            <p:nvPr/>
          </p:nvSpPr>
          <p:spPr>
            <a:xfrm>
              <a:off x="407959" y="2261009"/>
              <a:ext cx="3845751" cy="421982"/>
            </a:xfrm>
            <a:prstGeom prst="rect">
              <a:avLst/>
            </a:prstGeom>
            <a:solidFill>
              <a:srgbClr val="FFC000"/>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algn="ctr"/>
              <a:r>
                <a:rPr lang="en-GB" sz="1600" b="1">
                  <a:solidFill>
                    <a:srgbClr val="3A3A3F"/>
                  </a:solidFill>
                  <a:latin typeface="Aptos" panose="020B0004020202020204" pitchFamily="34" charset="0"/>
                  <a:ea typeface="Calibri" panose="020F0502020204030204" pitchFamily="34" charset="0"/>
                  <a:cs typeface="Calibri" panose="020F0502020204030204" pitchFamily="34" charset="0"/>
                </a:rPr>
                <a:t>1. Systems with predictable Internal </a:t>
              </a:r>
            </a:p>
            <a:p>
              <a:pPr algn="ctr"/>
              <a:r>
                <a:rPr lang="en-GB" sz="1600" b="1">
                  <a:solidFill>
                    <a:srgbClr val="3A3A3F"/>
                  </a:solidFill>
                  <a:latin typeface="Aptos" panose="020B0004020202020204" pitchFamily="34" charset="0"/>
                  <a:ea typeface="Calibri" panose="020F0502020204030204" pitchFamily="34" charset="0"/>
                  <a:cs typeface="Calibri" panose="020F0502020204030204" pitchFamily="34" charset="0"/>
                </a:rPr>
                <a:t>Congestion addressed via finer spatial granularity</a:t>
              </a:r>
              <a:endParaRPr lang="en-US" sz="1600" b="1">
                <a:solidFill>
                  <a:srgbClr val="3A3A3F"/>
                </a:solidFill>
                <a:latin typeface="Aptos" panose="020B000402020202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F341F3AF-E75A-0D70-612D-12351B4DF8BB}"/>
                </a:ext>
              </a:extLst>
            </p:cNvPr>
            <p:cNvSpPr/>
            <p:nvPr/>
          </p:nvSpPr>
          <p:spPr>
            <a:xfrm>
              <a:off x="4374563" y="2261009"/>
              <a:ext cx="3528243" cy="417112"/>
            </a:xfrm>
            <a:prstGeom prst="rect">
              <a:avLst/>
            </a:prstGeom>
            <a:solidFill>
              <a:srgbClr val="FFC000"/>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algn="ctr"/>
              <a:r>
                <a:rPr lang="en-GB" sz="1600" b="1">
                  <a:solidFill>
                    <a:srgbClr val="3A3A3F"/>
                  </a:solidFill>
                  <a:latin typeface="Aptos" panose="020B0004020202020204" pitchFamily="34" charset="0"/>
                  <a:ea typeface="Calibri"/>
                  <a:cs typeface="Calibri"/>
                </a:rPr>
                <a:t>2. Highly Interconnected Congestion Systems</a:t>
              </a:r>
            </a:p>
          </p:txBody>
        </p:sp>
      </p:grpSp>
      <p:sp>
        <p:nvSpPr>
          <p:cNvPr id="5" name="TextBox 3">
            <a:extLst>
              <a:ext uri="{FF2B5EF4-FFF2-40B4-BE49-F238E27FC236}">
                <a16:creationId xmlns:a16="http://schemas.microsoft.com/office/drawing/2014/main" id="{9CDD56D4-18E9-A572-49EF-E0F75DAA885F}"/>
              </a:ext>
            </a:extLst>
          </p:cNvPr>
          <p:cNvSpPr txBox="1"/>
          <p:nvPr/>
        </p:nvSpPr>
        <p:spPr>
          <a:xfrm>
            <a:off x="287106" y="2428257"/>
            <a:ext cx="11617788" cy="3785652"/>
          </a:xfrm>
          <a:prstGeom prst="rect">
            <a:avLst/>
          </a:prstGeom>
          <a:solidFill>
            <a:schemeClr val="bg1">
              <a:lumMod val="95000"/>
            </a:schemeClr>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r>
              <a:rPr lang="en-GB" sz="2000">
                <a:latin typeface="Calibri" panose="020F0502020204030204" pitchFamily="34" charset="0"/>
                <a:ea typeface="Calibri" panose="020F0502020204030204" pitchFamily="34" charset="0"/>
                <a:cs typeface="Calibri" panose="020F0502020204030204" pitchFamily="34" charset="0"/>
              </a:rPr>
              <a:t>For each archetype, a set of possible solutions is presented to address the underlying congestion challenges. </a:t>
            </a:r>
          </a:p>
          <a:p>
            <a:pPr algn="just" fontAlgn="base"/>
            <a:endParaRPr lang="en-GB" sz="2000">
              <a:latin typeface="Calibri" panose="020F0502020204030204" pitchFamily="34" charset="0"/>
              <a:ea typeface="Calibri" panose="020F0502020204030204" pitchFamily="34" charset="0"/>
              <a:cs typeface="Calibri" panose="020F0502020204030204" pitchFamily="34" charset="0"/>
            </a:endParaRPr>
          </a:p>
          <a:p>
            <a:pPr algn="just" fontAlgn="base"/>
            <a:endParaRPr lang="en-GB" sz="2000">
              <a:highlight>
                <a:srgbClr val="FFFF00"/>
              </a:highlight>
              <a:latin typeface="Calibri" panose="020F0502020204030204" pitchFamily="34" charset="0"/>
              <a:ea typeface="Calibri" panose="020F0502020204030204" pitchFamily="34" charset="0"/>
              <a:cs typeface="Calibri" panose="020F0502020204030204" pitchFamily="34" charset="0"/>
            </a:endParaRPr>
          </a:p>
          <a:p>
            <a:pPr algn="just" fontAlgn="base"/>
            <a:endParaRPr lang="en-GB" sz="2000">
              <a:highlight>
                <a:srgbClr val="FFFF00"/>
              </a:highlight>
              <a:latin typeface="Calibri" panose="020F0502020204030204" pitchFamily="34" charset="0"/>
              <a:ea typeface="Calibri" panose="020F0502020204030204" pitchFamily="34" charset="0"/>
              <a:cs typeface="Calibri" panose="020F0502020204030204" pitchFamily="34" charset="0"/>
            </a:endParaRPr>
          </a:p>
          <a:p>
            <a:pPr algn="just" fontAlgn="base"/>
            <a:endParaRPr lang="en-GB" sz="2000">
              <a:highlight>
                <a:srgbClr val="FFFF00"/>
              </a:highlight>
              <a:latin typeface="Calibri" panose="020F0502020204030204" pitchFamily="34" charset="0"/>
              <a:ea typeface="Calibri" panose="020F0502020204030204" pitchFamily="34" charset="0"/>
              <a:cs typeface="Calibri" panose="020F0502020204030204" pitchFamily="34" charset="0"/>
            </a:endParaRPr>
          </a:p>
          <a:p>
            <a:pPr algn="just" fontAlgn="base"/>
            <a:endParaRPr lang="en-GB" sz="2000">
              <a:highlight>
                <a:srgbClr val="FFFF00"/>
              </a:highlight>
              <a:latin typeface="Calibri" panose="020F0502020204030204" pitchFamily="34" charset="0"/>
              <a:ea typeface="Calibri" panose="020F0502020204030204" pitchFamily="34" charset="0"/>
              <a:cs typeface="Calibri" panose="020F0502020204030204" pitchFamily="34" charset="0"/>
            </a:endParaRPr>
          </a:p>
          <a:p>
            <a:pPr algn="just" fontAlgn="base"/>
            <a:endParaRPr lang="en-GB" sz="2000">
              <a:highlight>
                <a:srgbClr val="FFFF00"/>
              </a:highlight>
              <a:latin typeface="Calibri" panose="020F0502020204030204" pitchFamily="34" charset="0"/>
              <a:ea typeface="Calibri" panose="020F0502020204030204" pitchFamily="34" charset="0"/>
              <a:cs typeface="Calibri" panose="020F0502020204030204" pitchFamily="34" charset="0"/>
            </a:endParaRPr>
          </a:p>
          <a:p>
            <a:pPr algn="just" fontAlgn="base"/>
            <a:endParaRPr lang="en-GB" sz="2000">
              <a:highlight>
                <a:srgbClr val="FFFF00"/>
              </a:highlight>
              <a:latin typeface="Calibri" panose="020F0502020204030204" pitchFamily="34" charset="0"/>
              <a:ea typeface="Calibri" panose="020F0502020204030204" pitchFamily="34" charset="0"/>
              <a:cs typeface="Calibri" panose="020F0502020204030204" pitchFamily="34" charset="0"/>
            </a:endParaRPr>
          </a:p>
          <a:p>
            <a:pPr algn="just" fontAlgn="base"/>
            <a:endParaRPr lang="en-GB" sz="2000">
              <a:latin typeface="Calibri" panose="020F0502020204030204" pitchFamily="34" charset="0"/>
              <a:ea typeface="Calibri" panose="020F0502020204030204" pitchFamily="34" charset="0"/>
              <a:cs typeface="Calibri" panose="020F0502020204030204" pitchFamily="34" charset="0"/>
            </a:endParaRPr>
          </a:p>
          <a:p>
            <a:pPr algn="just" fontAlgn="base"/>
            <a:endParaRPr lang="en-GB" sz="2000">
              <a:latin typeface="Calibri" panose="020F0502020204030204" pitchFamily="34" charset="0"/>
              <a:ea typeface="Calibri" panose="020F0502020204030204" pitchFamily="34" charset="0"/>
              <a:cs typeface="Calibri" panose="020F0502020204030204" pitchFamily="34" charset="0"/>
            </a:endParaRPr>
          </a:p>
          <a:p>
            <a:pPr algn="just" fontAlgn="base"/>
            <a:endParaRPr lang="en-GB" sz="2000">
              <a:latin typeface="Calibri" panose="020F0502020204030204" pitchFamily="34" charset="0"/>
              <a:ea typeface="Calibri" panose="020F0502020204030204" pitchFamily="34" charset="0"/>
              <a:cs typeface="Calibri" panose="020F0502020204030204" pitchFamily="34" charset="0"/>
            </a:endParaRPr>
          </a:p>
          <a:p>
            <a:pPr algn="just" fontAlgn="base"/>
            <a:endParaRPr lang="en-GB" sz="2000">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2D7447A-65C8-9867-706A-7045CDA1BB38}"/>
              </a:ext>
            </a:extLst>
          </p:cNvPr>
          <p:cNvSpPr txBox="1"/>
          <p:nvPr/>
        </p:nvSpPr>
        <p:spPr>
          <a:xfrm>
            <a:off x="407956" y="3034176"/>
            <a:ext cx="3845753" cy="545488"/>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600">
                <a:solidFill>
                  <a:schemeClr val="bg1"/>
                </a:solidFill>
              </a:rPr>
              <a:t>Internal Bidding Zones and Self-dispatch</a:t>
            </a:r>
          </a:p>
        </p:txBody>
      </p:sp>
      <p:sp>
        <p:nvSpPr>
          <p:cNvPr id="8" name="TextBox 7">
            <a:extLst>
              <a:ext uri="{FF2B5EF4-FFF2-40B4-BE49-F238E27FC236}">
                <a16:creationId xmlns:a16="http://schemas.microsoft.com/office/drawing/2014/main" id="{EDF5C53B-36FF-8FC3-6FEE-DCB35BD78C67}"/>
              </a:ext>
            </a:extLst>
          </p:cNvPr>
          <p:cNvSpPr txBox="1"/>
          <p:nvPr/>
        </p:nvSpPr>
        <p:spPr>
          <a:xfrm>
            <a:off x="407955" y="3641707"/>
            <a:ext cx="3845753" cy="545488"/>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600" dirty="0">
                <a:solidFill>
                  <a:schemeClr val="bg1"/>
                </a:solidFill>
              </a:rPr>
              <a:t>Internal Bidding Zones and Central Dispatch</a:t>
            </a:r>
          </a:p>
        </p:txBody>
      </p:sp>
      <p:sp>
        <p:nvSpPr>
          <p:cNvPr id="9" name="TextBox 8">
            <a:extLst>
              <a:ext uri="{FF2B5EF4-FFF2-40B4-BE49-F238E27FC236}">
                <a16:creationId xmlns:a16="http://schemas.microsoft.com/office/drawing/2014/main" id="{494EB43B-8F6C-7B44-8386-F19B28C129AF}"/>
              </a:ext>
            </a:extLst>
          </p:cNvPr>
          <p:cNvSpPr txBox="1"/>
          <p:nvPr/>
        </p:nvSpPr>
        <p:spPr>
          <a:xfrm>
            <a:off x="407955" y="4246013"/>
            <a:ext cx="7494851" cy="545488"/>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600">
                <a:solidFill>
                  <a:schemeClr val="bg1"/>
                </a:solidFill>
              </a:rPr>
              <a:t>From Internal Bidding Zones to Nodal Pricing    </a:t>
            </a:r>
          </a:p>
        </p:txBody>
      </p:sp>
      <p:sp>
        <p:nvSpPr>
          <p:cNvPr id="10" name="TextBox 9">
            <a:extLst>
              <a:ext uri="{FF2B5EF4-FFF2-40B4-BE49-F238E27FC236}">
                <a16:creationId xmlns:a16="http://schemas.microsoft.com/office/drawing/2014/main" id="{59297E6D-54E9-3AEE-88A2-4A153EF08F5A}"/>
              </a:ext>
            </a:extLst>
          </p:cNvPr>
          <p:cNvSpPr txBox="1"/>
          <p:nvPr/>
        </p:nvSpPr>
        <p:spPr>
          <a:xfrm>
            <a:off x="4374557" y="3034177"/>
            <a:ext cx="3528249" cy="545488"/>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600">
                <a:solidFill>
                  <a:schemeClr val="bg1"/>
                </a:solidFill>
              </a:rPr>
              <a:t>New Internal Bidding Zones</a:t>
            </a:r>
          </a:p>
        </p:txBody>
      </p:sp>
      <p:sp>
        <p:nvSpPr>
          <p:cNvPr id="13" name="TextBox 12">
            <a:extLst>
              <a:ext uri="{FF2B5EF4-FFF2-40B4-BE49-F238E27FC236}">
                <a16:creationId xmlns:a16="http://schemas.microsoft.com/office/drawing/2014/main" id="{278054B0-3760-9542-FFAB-434F54248404}"/>
              </a:ext>
            </a:extLst>
          </p:cNvPr>
          <p:cNvSpPr txBox="1"/>
          <p:nvPr/>
        </p:nvSpPr>
        <p:spPr>
          <a:xfrm>
            <a:off x="4363039" y="3640094"/>
            <a:ext cx="3539767" cy="545488"/>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600">
                <a:solidFill>
                  <a:schemeClr val="bg1"/>
                </a:solidFill>
              </a:rPr>
              <a:t>Without Bidding Zone Reconfiguration</a:t>
            </a:r>
          </a:p>
        </p:txBody>
      </p:sp>
      <p:sp>
        <p:nvSpPr>
          <p:cNvPr id="15" name="TextBox 14">
            <a:extLst>
              <a:ext uri="{FF2B5EF4-FFF2-40B4-BE49-F238E27FC236}">
                <a16:creationId xmlns:a16="http://schemas.microsoft.com/office/drawing/2014/main" id="{DD715D11-A62A-51B4-85CA-E3C9A845A028}"/>
              </a:ext>
            </a:extLst>
          </p:cNvPr>
          <p:cNvSpPr txBox="1"/>
          <p:nvPr/>
        </p:nvSpPr>
        <p:spPr>
          <a:xfrm>
            <a:off x="8059144" y="3034177"/>
            <a:ext cx="3845750" cy="918717"/>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600">
                <a:solidFill>
                  <a:schemeClr val="bg1"/>
                </a:solidFill>
              </a:rPr>
              <a:t>Preventive congestion management before intraday gate closure in self-dispatch framework </a:t>
            </a:r>
          </a:p>
        </p:txBody>
      </p:sp>
      <p:sp>
        <p:nvSpPr>
          <p:cNvPr id="16" name="TextBox 15">
            <a:extLst>
              <a:ext uri="{FF2B5EF4-FFF2-40B4-BE49-F238E27FC236}">
                <a16:creationId xmlns:a16="http://schemas.microsoft.com/office/drawing/2014/main" id="{5EF5F254-F7E6-72ED-49E2-077F10F4330D}"/>
              </a:ext>
            </a:extLst>
          </p:cNvPr>
          <p:cNvSpPr txBox="1"/>
          <p:nvPr/>
        </p:nvSpPr>
        <p:spPr>
          <a:xfrm>
            <a:off x="8059144" y="4059398"/>
            <a:ext cx="3845750" cy="918717"/>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600">
                <a:solidFill>
                  <a:schemeClr val="bg1"/>
                </a:solidFill>
              </a:rPr>
              <a:t>Preventive congestion management before intraday gate closure in central dispatch framework  </a:t>
            </a:r>
          </a:p>
        </p:txBody>
      </p:sp>
      <p:sp>
        <p:nvSpPr>
          <p:cNvPr id="17" name="TextBox 16">
            <a:extLst>
              <a:ext uri="{FF2B5EF4-FFF2-40B4-BE49-F238E27FC236}">
                <a16:creationId xmlns:a16="http://schemas.microsoft.com/office/drawing/2014/main" id="{4FF3773E-C792-48DB-C632-3699F0B0232A}"/>
              </a:ext>
            </a:extLst>
          </p:cNvPr>
          <p:cNvSpPr txBox="1"/>
          <p:nvPr/>
        </p:nvSpPr>
        <p:spPr>
          <a:xfrm>
            <a:off x="8059144" y="5088520"/>
            <a:ext cx="3845750" cy="918717"/>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600">
                <a:solidFill>
                  <a:schemeClr val="bg1"/>
                </a:solidFill>
                <a:latin typeface="Aptos"/>
              </a:rPr>
              <a:t>Preventive congestion management after Intraday gate closure  combined with proactive investment signals  </a:t>
            </a:r>
          </a:p>
        </p:txBody>
      </p:sp>
    </p:spTree>
    <p:extLst>
      <p:ext uri="{BB962C8B-B14F-4D97-AF65-F5344CB8AC3E}">
        <p14:creationId xmlns:p14="http://schemas.microsoft.com/office/powerpoint/2010/main" val="2090545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60A86-AB14-87A7-67C0-3A826C4DCCCD}"/>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93CCFBED-A44F-CB4E-778D-58E2446AEFCC}"/>
              </a:ext>
            </a:extLst>
          </p:cNvPr>
          <p:cNvSpPr>
            <a:spLocks noGrp="1"/>
          </p:cNvSpPr>
          <p:nvPr/>
        </p:nvSpPr>
        <p:spPr>
          <a:xfrm>
            <a:off x="401309" y="619394"/>
            <a:ext cx="11617788" cy="659675"/>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a:lnSpc>
                <a:spcPts val="3600"/>
              </a:lnSpc>
              <a:spcBef>
                <a:spcPts val="600"/>
              </a:spcBef>
            </a:pPr>
            <a:r>
              <a:rPr lang="en-GB"/>
              <a:t>ENTSO-E Paper on Market Design Options for Congestion Management </a:t>
            </a:r>
            <a:r>
              <a:rPr lang="en-GB" sz="2000">
                <a:solidFill>
                  <a:srgbClr val="009992"/>
                </a:solidFill>
                <a:latin typeface="Calibri"/>
                <a:ea typeface="Calibri"/>
                <a:cs typeface="Calibri"/>
              </a:rPr>
              <a:t>Archetype 1:  Systems with predictable Internal Congestion addressed via finer spatial granularity</a:t>
            </a:r>
          </a:p>
          <a:p>
            <a:pPr>
              <a:lnSpc>
                <a:spcPts val="3600"/>
              </a:lnSpc>
              <a:spcBef>
                <a:spcPts val="600"/>
              </a:spcBef>
            </a:pPr>
            <a:endParaRPr lang="en-US" sz="2400">
              <a:solidFill>
                <a:srgbClr val="009992"/>
              </a:solidFill>
              <a:latin typeface="Calibri"/>
              <a:ea typeface="Calibri"/>
              <a:cs typeface="Calibri"/>
            </a:endParaRPr>
          </a:p>
        </p:txBody>
      </p:sp>
      <p:sp>
        <p:nvSpPr>
          <p:cNvPr id="116" name="Rectangle 115">
            <a:extLst>
              <a:ext uri="{FF2B5EF4-FFF2-40B4-BE49-F238E27FC236}">
                <a16:creationId xmlns:a16="http://schemas.microsoft.com/office/drawing/2014/main" id="{1637F806-9063-522D-DDAE-5C19472ACEFA}"/>
              </a:ext>
            </a:extLst>
          </p:cNvPr>
          <p:cNvSpPr/>
          <p:nvPr/>
        </p:nvSpPr>
        <p:spPr>
          <a:xfrm>
            <a:off x="779101" y="2495776"/>
            <a:ext cx="3684924" cy="4298739"/>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a:extLst>
              <a:ext uri="{FF2B5EF4-FFF2-40B4-BE49-F238E27FC236}">
                <a16:creationId xmlns:a16="http://schemas.microsoft.com/office/drawing/2014/main" id="{719941EC-32AD-61FA-8E75-3A7B2009E0CE}"/>
              </a:ext>
            </a:extLst>
          </p:cNvPr>
          <p:cNvSpPr/>
          <p:nvPr/>
        </p:nvSpPr>
        <p:spPr>
          <a:xfrm>
            <a:off x="8379123" y="2495776"/>
            <a:ext cx="3740450" cy="4302507"/>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a:extLst>
              <a:ext uri="{FF2B5EF4-FFF2-40B4-BE49-F238E27FC236}">
                <a16:creationId xmlns:a16="http://schemas.microsoft.com/office/drawing/2014/main" id="{ABE728E4-AA0F-D06E-190C-8C0B034C69BD}"/>
              </a:ext>
            </a:extLst>
          </p:cNvPr>
          <p:cNvSpPr/>
          <p:nvPr/>
        </p:nvSpPr>
        <p:spPr>
          <a:xfrm>
            <a:off x="4544376" y="2498670"/>
            <a:ext cx="3740450" cy="4283330"/>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FBC6E6EA-6852-D004-B77F-3C9660989D8B}"/>
              </a:ext>
            </a:extLst>
          </p:cNvPr>
          <p:cNvSpPr txBox="1"/>
          <p:nvPr/>
        </p:nvSpPr>
        <p:spPr>
          <a:xfrm>
            <a:off x="1083490" y="2503538"/>
            <a:ext cx="2994643" cy="338554"/>
          </a:xfrm>
          <a:prstGeom prst="rect">
            <a:avLst/>
          </a:prstGeom>
          <a:solidFill>
            <a:schemeClr val="accent3"/>
          </a:solidFill>
        </p:spPr>
        <p:txBody>
          <a:bodyPr wrap="square">
            <a:spAutoFit/>
          </a:bodyPr>
          <a:lstStyle/>
          <a:p>
            <a:pPr algn="ctr"/>
            <a:r>
              <a:rPr lang="en-GB" sz="1600" b="1">
                <a:solidFill>
                  <a:schemeClr val="bg1"/>
                </a:solidFill>
                <a:latin typeface="Calibri" panose="020F0502020204030204" pitchFamily="34" charset="0"/>
                <a:ea typeface="Calibri" panose="020F0502020204030204" pitchFamily="34" charset="0"/>
                <a:cs typeface="Calibri" panose="020F0502020204030204" pitchFamily="34" charset="0"/>
              </a:rPr>
              <a:t>Internal BZs + Self-dispatch</a:t>
            </a:r>
          </a:p>
        </p:txBody>
      </p:sp>
      <p:sp>
        <p:nvSpPr>
          <p:cNvPr id="15" name="TextBox 14">
            <a:extLst>
              <a:ext uri="{FF2B5EF4-FFF2-40B4-BE49-F238E27FC236}">
                <a16:creationId xmlns:a16="http://schemas.microsoft.com/office/drawing/2014/main" id="{92EE5F6A-BC00-9B98-15F5-2C323A976BB1}"/>
              </a:ext>
            </a:extLst>
          </p:cNvPr>
          <p:cNvSpPr txBox="1"/>
          <p:nvPr/>
        </p:nvSpPr>
        <p:spPr>
          <a:xfrm>
            <a:off x="4970588" y="2501796"/>
            <a:ext cx="2952527" cy="338554"/>
          </a:xfrm>
          <a:prstGeom prst="rect">
            <a:avLst/>
          </a:prstGeom>
          <a:solidFill>
            <a:schemeClr val="accent3"/>
          </a:solidFill>
        </p:spPr>
        <p:txBody>
          <a:bodyPr wrap="square">
            <a:spAutoFit/>
          </a:bodyPr>
          <a:lstStyle>
            <a:defPPr>
              <a:defRPr lang="en-US"/>
            </a:defPPr>
            <a:lvl1pPr>
              <a:defRPr/>
            </a:lvl1pPr>
          </a:lstStyle>
          <a:p>
            <a:pPr algn="ctr"/>
            <a:r>
              <a:rPr lang="en-GB" sz="1600" b="1">
                <a:solidFill>
                  <a:schemeClr val="bg1"/>
                </a:solidFill>
                <a:latin typeface="Calibri" panose="020F0502020204030204" pitchFamily="34" charset="0"/>
                <a:ea typeface="Calibri" panose="020F0502020204030204" pitchFamily="34" charset="0"/>
                <a:cs typeface="Calibri" panose="020F0502020204030204" pitchFamily="34" charset="0"/>
              </a:rPr>
              <a:t>Internal BZs + Central Dispatch</a:t>
            </a:r>
          </a:p>
        </p:txBody>
      </p:sp>
      <p:sp>
        <p:nvSpPr>
          <p:cNvPr id="27" name="TextBox 26">
            <a:extLst>
              <a:ext uri="{FF2B5EF4-FFF2-40B4-BE49-F238E27FC236}">
                <a16:creationId xmlns:a16="http://schemas.microsoft.com/office/drawing/2014/main" id="{BC53134A-033B-63BA-DB2B-E2BB48A3466E}"/>
              </a:ext>
            </a:extLst>
          </p:cNvPr>
          <p:cNvSpPr txBox="1"/>
          <p:nvPr/>
        </p:nvSpPr>
        <p:spPr>
          <a:xfrm>
            <a:off x="8699006" y="2503538"/>
            <a:ext cx="3123314" cy="338554"/>
          </a:xfrm>
          <a:prstGeom prst="rect">
            <a:avLst/>
          </a:prstGeom>
          <a:solidFill>
            <a:schemeClr val="accent3"/>
          </a:solidFill>
        </p:spPr>
        <p:txBody>
          <a:bodyPr wrap="square">
            <a:spAutoFit/>
          </a:bodyPr>
          <a:lstStyle>
            <a:defPPr>
              <a:defRPr lang="en-US"/>
            </a:defPPr>
            <a:lvl1pPr>
              <a:defRPr/>
            </a:lvl1pPr>
          </a:lstStyle>
          <a:p>
            <a:pPr algn="ctr"/>
            <a:r>
              <a:rPr lang="en-GB" sz="1600" b="1">
                <a:solidFill>
                  <a:schemeClr val="bg1"/>
                </a:solidFill>
                <a:latin typeface="Calibri" panose="020F0502020204030204" pitchFamily="34" charset="0"/>
                <a:ea typeface="Calibri" panose="020F0502020204030204" pitchFamily="34" charset="0"/>
                <a:cs typeface="Calibri" panose="020F0502020204030204" pitchFamily="34" charset="0"/>
              </a:rPr>
              <a:t>From Internal BZs to Nodal Pricing    </a:t>
            </a:r>
          </a:p>
        </p:txBody>
      </p:sp>
      <p:sp>
        <p:nvSpPr>
          <p:cNvPr id="33" name="TextBox 32">
            <a:extLst>
              <a:ext uri="{FF2B5EF4-FFF2-40B4-BE49-F238E27FC236}">
                <a16:creationId xmlns:a16="http://schemas.microsoft.com/office/drawing/2014/main" id="{35C36E95-9FA3-DE80-46DE-F954FED3D808}"/>
              </a:ext>
            </a:extLst>
          </p:cNvPr>
          <p:cNvSpPr txBox="1"/>
          <p:nvPr/>
        </p:nvSpPr>
        <p:spPr>
          <a:xfrm>
            <a:off x="572016" y="1167392"/>
            <a:ext cx="11155906" cy="553998"/>
          </a:xfrm>
          <a:prstGeom prst="rect">
            <a:avLst/>
          </a:prstGeom>
          <a:solidFill>
            <a:schemeClr val="bg1">
              <a:lumMod val="95000"/>
            </a:schemeClr>
          </a:solidFill>
          <a:ln>
            <a:noFill/>
          </a:ln>
        </p:spPr>
        <p:txBody>
          <a:bodyPr wrap="square">
            <a:spAutoFit/>
          </a:bodyPr>
          <a:lstStyle/>
          <a:p>
            <a:pPr algn="ctr">
              <a:spcBef>
                <a:spcPts val="600"/>
              </a:spcBef>
            </a:pPr>
            <a:r>
              <a:rPr lang="en-GB" sz="1500">
                <a:latin typeface="Calibri" panose="020F0502020204030204" pitchFamily="34" charset="0"/>
                <a:ea typeface="Calibri" panose="020F0502020204030204" pitchFamily="34" charset="0"/>
                <a:cs typeface="Calibri" panose="020F0502020204030204" pitchFamily="34" charset="0"/>
              </a:rPr>
              <a:t>Systems in this archetype experience</a:t>
            </a:r>
            <a:r>
              <a:rPr lang="en-GB" sz="1500" b="1">
                <a:latin typeface="Calibri" panose="020F0502020204030204" pitchFamily="34" charset="0"/>
                <a:ea typeface="Calibri" panose="020F0502020204030204" pitchFamily="34" charset="0"/>
                <a:cs typeface="Calibri" panose="020F0502020204030204" pitchFamily="34" charset="0"/>
              </a:rPr>
              <a:t> long-term stable &amp; predictable congestions</a:t>
            </a:r>
            <a:r>
              <a:rPr lang="en-GB" sz="1500">
                <a:latin typeface="Calibri" panose="020F0502020204030204" pitchFamily="34" charset="0"/>
                <a:ea typeface="Calibri" panose="020F0502020204030204" pitchFamily="34" charset="0"/>
                <a:cs typeface="Calibri" panose="020F0502020204030204" pitchFamily="34" charset="0"/>
              </a:rPr>
              <a:t>, mainly </a:t>
            </a:r>
            <a:r>
              <a:rPr lang="en-GB" sz="1500" b="1">
                <a:latin typeface="Calibri" panose="020F0502020204030204" pitchFamily="34" charset="0"/>
                <a:ea typeface="Calibri" panose="020F0502020204030204" pitchFamily="34" charset="0"/>
                <a:cs typeface="Calibri" panose="020F0502020204030204" pitchFamily="34" charset="0"/>
              </a:rPr>
              <a:t>within their own grid</a:t>
            </a:r>
            <a:r>
              <a:rPr lang="en-GB" sz="1500">
                <a:latin typeface="Calibri" panose="020F0502020204030204" pitchFamily="34" charset="0"/>
                <a:ea typeface="Calibri" panose="020F0502020204030204" pitchFamily="34" charset="0"/>
                <a:cs typeface="Calibri" panose="020F0502020204030204" pitchFamily="34" charset="0"/>
              </a:rPr>
              <a:t>. These </a:t>
            </a:r>
            <a:r>
              <a:rPr lang="en-GB" sz="1500" b="1">
                <a:latin typeface="Calibri" panose="020F0502020204030204" pitchFamily="34" charset="0"/>
                <a:ea typeface="Calibri" panose="020F0502020204030204" pitchFamily="34" charset="0"/>
                <a:cs typeface="Calibri" panose="020F0502020204030204" pitchFamily="34" charset="0"/>
              </a:rPr>
              <a:t>congestions are primarily addressed through finer spatial granularity </a:t>
            </a:r>
            <a:r>
              <a:rPr lang="en-GB" sz="1500">
                <a:latin typeface="Calibri" panose="020F0502020204030204" pitchFamily="34" charset="0"/>
                <a:ea typeface="Calibri" panose="020F0502020204030204" pitchFamily="34" charset="0"/>
                <a:cs typeface="Calibri" panose="020F0502020204030204" pitchFamily="34" charset="0"/>
              </a:rPr>
              <a:t>such as internal Bidding Zones</a:t>
            </a:r>
            <a:endParaRPr lang="en-GB" sz="1500">
              <a:solidFill>
                <a:schemeClr val="bg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2A1424EE-EB95-691E-B6A1-0507BD9515C5}"/>
              </a:ext>
            </a:extLst>
          </p:cNvPr>
          <p:cNvSpPr txBox="1"/>
          <p:nvPr/>
        </p:nvSpPr>
        <p:spPr>
          <a:xfrm>
            <a:off x="3767381" y="1726749"/>
            <a:ext cx="5146252" cy="400110"/>
          </a:xfrm>
          <a:prstGeom prst="rect">
            <a:avLst/>
          </a:prstGeom>
          <a:noFill/>
        </p:spPr>
        <p:txBody>
          <a:bodyPr wrap="square" rtlCol="0">
            <a:spAutoFit/>
          </a:bodyPr>
          <a:lstStyle/>
          <a:p>
            <a:pPr algn="ctr"/>
            <a:r>
              <a:rPr lang="en-GB" sz="2000" b="1">
                <a:solidFill>
                  <a:schemeClr val="accent3"/>
                </a:solidFill>
                <a:latin typeface="Calibri" panose="020F0502020204030204" pitchFamily="34" charset="0"/>
                <a:cs typeface="Calibri" panose="020F0502020204030204" pitchFamily="34" charset="0"/>
              </a:rPr>
              <a:t>Possible Policy pathways for Archetype 1  </a:t>
            </a:r>
          </a:p>
        </p:txBody>
      </p:sp>
      <p:cxnSp>
        <p:nvCxnSpPr>
          <p:cNvPr id="9" name="Straight Connector 8">
            <a:extLst>
              <a:ext uri="{FF2B5EF4-FFF2-40B4-BE49-F238E27FC236}">
                <a16:creationId xmlns:a16="http://schemas.microsoft.com/office/drawing/2014/main" id="{15F9BBE9-1086-BED2-351F-0C29D866D4F3}"/>
              </a:ext>
            </a:extLst>
          </p:cNvPr>
          <p:cNvCxnSpPr>
            <a:cxnSpLocks/>
          </p:cNvCxnSpPr>
          <p:nvPr/>
        </p:nvCxnSpPr>
        <p:spPr>
          <a:xfrm>
            <a:off x="6904" y="3596504"/>
            <a:ext cx="120565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B107389-04B6-B67A-CB3B-2BC8D9A85594}"/>
              </a:ext>
            </a:extLst>
          </p:cNvPr>
          <p:cNvCxnSpPr>
            <a:cxnSpLocks/>
          </p:cNvCxnSpPr>
          <p:nvPr/>
        </p:nvCxnSpPr>
        <p:spPr>
          <a:xfrm>
            <a:off x="6904" y="4351018"/>
            <a:ext cx="120565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3D0D40F-266D-1717-A69A-A6B7DF9AFFFF}"/>
              </a:ext>
            </a:extLst>
          </p:cNvPr>
          <p:cNvCxnSpPr>
            <a:cxnSpLocks/>
          </p:cNvCxnSpPr>
          <p:nvPr/>
        </p:nvCxnSpPr>
        <p:spPr>
          <a:xfrm flipV="1">
            <a:off x="6904" y="5373417"/>
            <a:ext cx="12112669" cy="3767"/>
          </a:xfrm>
          <a:prstGeom prst="line">
            <a:avLst/>
          </a:prstGeom>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C21BD83E-3900-3391-7DE9-9B73933B0027}"/>
              </a:ext>
            </a:extLst>
          </p:cNvPr>
          <p:cNvGrpSpPr/>
          <p:nvPr/>
        </p:nvGrpSpPr>
        <p:grpSpPr>
          <a:xfrm>
            <a:off x="784776" y="5993781"/>
            <a:ext cx="3679250" cy="734098"/>
            <a:chOff x="1386608" y="5770992"/>
            <a:chExt cx="7297809"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17" name="Arrow: Right 16">
              <a:extLst>
                <a:ext uri="{FF2B5EF4-FFF2-40B4-BE49-F238E27FC236}">
                  <a16:creationId xmlns:a16="http://schemas.microsoft.com/office/drawing/2014/main" id="{F9882482-A3D6-03C9-0046-79B2D93BBD08}"/>
                </a:ext>
              </a:extLst>
            </p:cNvPr>
            <p:cNvSpPr/>
            <p:nvPr/>
          </p:nvSpPr>
          <p:spPr>
            <a:xfrm>
              <a:off x="1386608" y="5770992"/>
              <a:ext cx="7297809" cy="1002212"/>
            </a:xfrm>
            <a:prstGeom prst="rightArrow">
              <a:avLst>
                <a:gd name="adj1" fmla="val 50000"/>
                <a:gd name="adj2" fmla="val 356"/>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8" name="Freeform: Shape 17">
              <a:extLst>
                <a:ext uri="{FF2B5EF4-FFF2-40B4-BE49-F238E27FC236}">
                  <a16:creationId xmlns:a16="http://schemas.microsoft.com/office/drawing/2014/main" id="{AE77983E-2E73-D742-FB3E-54535A40904D}"/>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Long-term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19" name="Freeform: Shape 18">
              <a:extLst>
                <a:ext uri="{FF2B5EF4-FFF2-40B4-BE49-F238E27FC236}">
                  <a16:creationId xmlns:a16="http://schemas.microsoft.com/office/drawing/2014/main" id="{DB638284-D08B-F95C-C9D6-580A6F434F80}"/>
                </a:ext>
              </a:extLst>
            </p:cNvPr>
            <p:cNvSpPr/>
            <p:nvPr/>
          </p:nvSpPr>
          <p:spPr>
            <a:xfrm>
              <a:off x="4350761"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Mid-term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20" name="Freeform: Shape 19">
              <a:extLst>
                <a:ext uri="{FF2B5EF4-FFF2-40B4-BE49-F238E27FC236}">
                  <a16:creationId xmlns:a16="http://schemas.microsoft.com/office/drawing/2014/main" id="{1C5976AB-590E-117D-AF08-C78289838488}"/>
                </a:ext>
              </a:extLst>
            </p:cNvPr>
            <p:cNvSpPr/>
            <p:nvPr/>
          </p:nvSpPr>
          <p:spPr>
            <a:xfrm>
              <a:off x="2174147"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Short-term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grpSp>
      <p:sp>
        <p:nvSpPr>
          <p:cNvPr id="50" name="TextBox 49">
            <a:extLst>
              <a:ext uri="{FF2B5EF4-FFF2-40B4-BE49-F238E27FC236}">
                <a16:creationId xmlns:a16="http://schemas.microsoft.com/office/drawing/2014/main" id="{ECE1B56A-3721-3212-FC21-52ECFC2B04EF}"/>
              </a:ext>
            </a:extLst>
          </p:cNvPr>
          <p:cNvSpPr txBox="1"/>
          <p:nvPr/>
        </p:nvSpPr>
        <p:spPr>
          <a:xfrm>
            <a:off x="-10515" y="4337288"/>
            <a:ext cx="823649" cy="104028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Preventive measures </a:t>
            </a:r>
            <a:r>
              <a:rPr kumimoji="0" lang="en-GB" sz="120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outside wholesale markets</a:t>
            </a:r>
            <a:endParaRPr kumimoji="0" lang="en-US" sz="120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744023EB-2D01-3D4F-7E6A-A92F752D27B5}"/>
              </a:ext>
            </a:extLst>
          </p:cNvPr>
          <p:cNvSpPr txBox="1"/>
          <p:nvPr/>
        </p:nvSpPr>
        <p:spPr>
          <a:xfrm>
            <a:off x="-34650" y="3664686"/>
            <a:ext cx="847784"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A3A3F"/>
                </a:solidFill>
                <a:effectLst/>
                <a:uLnTx/>
                <a:uFillTx/>
                <a:latin typeface="Arial Narrow" panose="020B0606020202030204" pitchFamily="34" charset="0"/>
                <a:ea typeface="Calibri" panose="020F0502020204030204" pitchFamily="34" charset="0"/>
                <a:cs typeface="Calibri" panose="020F0502020204030204" pitchFamily="34" charset="0"/>
              </a:rPr>
              <a:t>Locational siting incentives</a:t>
            </a:r>
            <a:endParaRPr kumimoji="0" lang="en-GB" sz="1200" b="0" i="0" u="none" strike="noStrike" kern="1200" cap="none" spc="0" normalizeH="0" baseline="0" noProof="0">
              <a:ln>
                <a:noFill/>
              </a:ln>
              <a:solidFill>
                <a:srgbClr val="000000"/>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91385DAB-02D4-4358-82D9-F917829D83AC}"/>
              </a:ext>
            </a:extLst>
          </p:cNvPr>
          <p:cNvSpPr txBox="1"/>
          <p:nvPr/>
        </p:nvSpPr>
        <p:spPr>
          <a:xfrm>
            <a:off x="-21649" y="2967335"/>
            <a:ext cx="1023889" cy="461665"/>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F"/>
                </a:solidFill>
                <a:effectLst/>
                <a:uLnTx/>
                <a:uFillTx/>
                <a:latin typeface="Arial Narrow" panose="020B0606020202030204" pitchFamily="34" charset="0"/>
                <a:ea typeface="Calibri" panose="020F0502020204030204" pitchFamily="34" charset="0"/>
                <a:cs typeface="Calibri" panose="020F0502020204030204" pitchFamily="34" charset="0"/>
              </a:rPr>
              <a:t>Spatial granularity</a:t>
            </a:r>
            <a:endParaRPr kumimoji="0" lang="en-GB" sz="1200" b="1" i="0" u="none" strike="noStrike" kern="1200" cap="none" spc="0" normalizeH="0" baseline="0" noProof="0">
              <a:ln>
                <a:noFill/>
              </a:ln>
              <a:solidFill>
                <a:srgbClr val="0FB29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5CAB883A-4081-D9F0-10A1-1A145B16A7CF}"/>
              </a:ext>
            </a:extLst>
          </p:cNvPr>
          <p:cNvSpPr txBox="1"/>
          <p:nvPr/>
        </p:nvSpPr>
        <p:spPr>
          <a:xfrm>
            <a:off x="-21650" y="5454590"/>
            <a:ext cx="1023889"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Congestion  mgmt.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tools </a:t>
            </a:r>
            <a:endParaRPr kumimoji="0" lang="en-US" sz="1200" b="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grpSp>
        <p:nvGrpSpPr>
          <p:cNvPr id="72" name="Group 71">
            <a:extLst>
              <a:ext uri="{FF2B5EF4-FFF2-40B4-BE49-F238E27FC236}">
                <a16:creationId xmlns:a16="http://schemas.microsoft.com/office/drawing/2014/main" id="{60F1FAFB-B2A0-0B6B-A28B-7C8A1A573FBA}"/>
              </a:ext>
            </a:extLst>
          </p:cNvPr>
          <p:cNvGrpSpPr/>
          <p:nvPr/>
        </p:nvGrpSpPr>
        <p:grpSpPr>
          <a:xfrm>
            <a:off x="4556575" y="6011705"/>
            <a:ext cx="3747416" cy="734098"/>
            <a:chOff x="1363033" y="5770992"/>
            <a:chExt cx="7341754"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73" name="Arrow: Right 72">
              <a:extLst>
                <a:ext uri="{FF2B5EF4-FFF2-40B4-BE49-F238E27FC236}">
                  <a16:creationId xmlns:a16="http://schemas.microsoft.com/office/drawing/2014/main" id="{0A4A90D6-9504-FA11-50D2-E12A7BFD7AFC}"/>
                </a:ext>
              </a:extLst>
            </p:cNvPr>
            <p:cNvSpPr/>
            <p:nvPr/>
          </p:nvSpPr>
          <p:spPr>
            <a:xfrm>
              <a:off x="1363033" y="5770992"/>
              <a:ext cx="7341754" cy="1002212"/>
            </a:xfrm>
            <a:prstGeom prst="rightArrow">
              <a:avLst>
                <a:gd name="adj1" fmla="val 50000"/>
                <a:gd name="adj2" fmla="val 1468"/>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74" name="Freeform: Shape 73">
              <a:extLst>
                <a:ext uri="{FF2B5EF4-FFF2-40B4-BE49-F238E27FC236}">
                  <a16:creationId xmlns:a16="http://schemas.microsoft.com/office/drawing/2014/main" id="{589E763E-42FA-8909-9781-F2C864696154}"/>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Long-term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75" name="Freeform: Shape 74">
              <a:extLst>
                <a:ext uri="{FF2B5EF4-FFF2-40B4-BE49-F238E27FC236}">
                  <a16:creationId xmlns:a16="http://schemas.microsoft.com/office/drawing/2014/main" id="{E84E9350-BCAA-ADDE-CC9B-BFEBF92182AF}"/>
                </a:ext>
              </a:extLst>
            </p:cNvPr>
            <p:cNvSpPr/>
            <p:nvPr/>
          </p:nvSpPr>
          <p:spPr>
            <a:xfrm>
              <a:off x="4397905"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Mid-term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76" name="Freeform: Shape 75">
              <a:extLst>
                <a:ext uri="{FF2B5EF4-FFF2-40B4-BE49-F238E27FC236}">
                  <a16:creationId xmlns:a16="http://schemas.microsoft.com/office/drawing/2014/main" id="{1D5B2DB0-0599-ACB4-1658-505160E7BD23}"/>
                </a:ext>
              </a:extLst>
            </p:cNvPr>
            <p:cNvSpPr/>
            <p:nvPr/>
          </p:nvSpPr>
          <p:spPr>
            <a:xfrm>
              <a:off x="2174147"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Short-term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grpSp>
      <p:grpSp>
        <p:nvGrpSpPr>
          <p:cNvPr id="77" name="Group 76">
            <a:extLst>
              <a:ext uri="{FF2B5EF4-FFF2-40B4-BE49-F238E27FC236}">
                <a16:creationId xmlns:a16="http://schemas.microsoft.com/office/drawing/2014/main" id="{6F8F2C15-4535-CEA6-7AF3-F7CFAA1C95D8}"/>
              </a:ext>
            </a:extLst>
          </p:cNvPr>
          <p:cNvGrpSpPr/>
          <p:nvPr/>
        </p:nvGrpSpPr>
        <p:grpSpPr>
          <a:xfrm>
            <a:off x="8381199" y="6011711"/>
            <a:ext cx="3747416" cy="734099"/>
            <a:chOff x="1386606" y="5770992"/>
            <a:chExt cx="7341754"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78" name="Arrow: Right 77">
              <a:extLst>
                <a:ext uri="{FF2B5EF4-FFF2-40B4-BE49-F238E27FC236}">
                  <a16:creationId xmlns:a16="http://schemas.microsoft.com/office/drawing/2014/main" id="{B6FBDF6C-EA41-E89D-F95A-8BDA0FA91F8D}"/>
                </a:ext>
              </a:extLst>
            </p:cNvPr>
            <p:cNvSpPr/>
            <p:nvPr/>
          </p:nvSpPr>
          <p:spPr>
            <a:xfrm>
              <a:off x="1386606" y="5770992"/>
              <a:ext cx="7341754" cy="1002212"/>
            </a:xfrm>
            <a:prstGeom prst="rightArrow">
              <a:avLst>
                <a:gd name="adj1" fmla="val 50000"/>
                <a:gd name="adj2" fmla="val 356"/>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79" name="Freeform: Shape 78">
              <a:extLst>
                <a:ext uri="{FF2B5EF4-FFF2-40B4-BE49-F238E27FC236}">
                  <a16:creationId xmlns:a16="http://schemas.microsoft.com/office/drawing/2014/main" id="{84E8537B-D29D-DCBF-7F84-5F74FB3CFD29}"/>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Long-term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80" name="Freeform: Shape 79">
              <a:extLst>
                <a:ext uri="{FF2B5EF4-FFF2-40B4-BE49-F238E27FC236}">
                  <a16:creationId xmlns:a16="http://schemas.microsoft.com/office/drawing/2014/main" id="{4C72CAB8-EF93-D6A9-A8FC-C9044277594B}"/>
                </a:ext>
              </a:extLst>
            </p:cNvPr>
            <p:cNvSpPr/>
            <p:nvPr/>
          </p:nvSpPr>
          <p:spPr>
            <a:xfrm>
              <a:off x="4350761"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Mid-term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81" name="Freeform: Shape 80">
              <a:extLst>
                <a:ext uri="{FF2B5EF4-FFF2-40B4-BE49-F238E27FC236}">
                  <a16:creationId xmlns:a16="http://schemas.microsoft.com/office/drawing/2014/main" id="{22C3E3F8-8829-B1C7-07D4-997002BBC5AE}"/>
                </a:ext>
              </a:extLst>
            </p:cNvPr>
            <p:cNvSpPr/>
            <p:nvPr/>
          </p:nvSpPr>
          <p:spPr>
            <a:xfrm>
              <a:off x="2150575"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Short-term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grpSp>
      <p:pic>
        <p:nvPicPr>
          <p:cNvPr id="92" name="Picture 91">
            <a:extLst>
              <a:ext uri="{FF2B5EF4-FFF2-40B4-BE49-F238E27FC236}">
                <a16:creationId xmlns:a16="http://schemas.microsoft.com/office/drawing/2014/main" id="{5A9CFE20-4582-0F70-E697-616A78B846CD}"/>
              </a:ext>
            </a:extLst>
          </p:cNvPr>
          <p:cNvPicPr>
            <a:picLocks noChangeAspect="1"/>
          </p:cNvPicPr>
          <p:nvPr/>
        </p:nvPicPr>
        <p:blipFill>
          <a:blip r:embed="rId3"/>
          <a:stretch>
            <a:fillRect/>
          </a:stretch>
        </p:blipFill>
        <p:spPr>
          <a:xfrm>
            <a:off x="4509934" y="5528486"/>
            <a:ext cx="1054995" cy="622620"/>
          </a:xfrm>
          <a:prstGeom prst="rect">
            <a:avLst/>
          </a:prstGeom>
        </p:spPr>
      </p:pic>
      <p:pic>
        <p:nvPicPr>
          <p:cNvPr id="93" name="Picture 92">
            <a:extLst>
              <a:ext uri="{FF2B5EF4-FFF2-40B4-BE49-F238E27FC236}">
                <a16:creationId xmlns:a16="http://schemas.microsoft.com/office/drawing/2014/main" id="{AAE2F22E-F9DE-2CCB-E54D-4ACDFEE29F64}"/>
              </a:ext>
            </a:extLst>
          </p:cNvPr>
          <p:cNvPicPr>
            <a:picLocks noChangeAspect="1"/>
          </p:cNvPicPr>
          <p:nvPr/>
        </p:nvPicPr>
        <p:blipFill>
          <a:blip r:embed="rId4"/>
          <a:stretch>
            <a:fillRect/>
          </a:stretch>
        </p:blipFill>
        <p:spPr>
          <a:xfrm>
            <a:off x="6434054" y="5693207"/>
            <a:ext cx="842737" cy="475739"/>
          </a:xfrm>
          <a:prstGeom prst="rect">
            <a:avLst/>
          </a:prstGeom>
        </p:spPr>
      </p:pic>
      <p:pic>
        <p:nvPicPr>
          <p:cNvPr id="97" name="Picture 96">
            <a:extLst>
              <a:ext uri="{FF2B5EF4-FFF2-40B4-BE49-F238E27FC236}">
                <a16:creationId xmlns:a16="http://schemas.microsoft.com/office/drawing/2014/main" id="{FF2CF236-13DA-6EF8-F977-1BB07C996B47}"/>
              </a:ext>
            </a:extLst>
          </p:cNvPr>
          <p:cNvPicPr>
            <a:picLocks noChangeAspect="1"/>
          </p:cNvPicPr>
          <p:nvPr/>
        </p:nvPicPr>
        <p:blipFill>
          <a:blip r:embed="rId5"/>
          <a:stretch>
            <a:fillRect/>
          </a:stretch>
        </p:blipFill>
        <p:spPr>
          <a:xfrm>
            <a:off x="6079833" y="4396464"/>
            <a:ext cx="1051626" cy="465804"/>
          </a:xfrm>
          <a:prstGeom prst="rect">
            <a:avLst/>
          </a:prstGeom>
        </p:spPr>
      </p:pic>
      <p:pic>
        <p:nvPicPr>
          <p:cNvPr id="98" name="Picture 97">
            <a:extLst>
              <a:ext uri="{FF2B5EF4-FFF2-40B4-BE49-F238E27FC236}">
                <a16:creationId xmlns:a16="http://schemas.microsoft.com/office/drawing/2014/main" id="{8F640DF5-71C9-EF5F-2131-038CBC1DF4EF}"/>
              </a:ext>
            </a:extLst>
          </p:cNvPr>
          <p:cNvPicPr>
            <a:picLocks noChangeAspect="1"/>
          </p:cNvPicPr>
          <p:nvPr/>
        </p:nvPicPr>
        <p:blipFill>
          <a:blip r:embed="rId6"/>
          <a:stretch>
            <a:fillRect/>
          </a:stretch>
        </p:blipFill>
        <p:spPr>
          <a:xfrm>
            <a:off x="6066848" y="4889843"/>
            <a:ext cx="1065236" cy="455999"/>
          </a:xfrm>
          <a:prstGeom prst="rect">
            <a:avLst/>
          </a:prstGeom>
        </p:spPr>
      </p:pic>
      <p:pic>
        <p:nvPicPr>
          <p:cNvPr id="99" name="Picture 98">
            <a:extLst>
              <a:ext uri="{FF2B5EF4-FFF2-40B4-BE49-F238E27FC236}">
                <a16:creationId xmlns:a16="http://schemas.microsoft.com/office/drawing/2014/main" id="{44B11C45-BB8D-B76D-8943-C6176E62CAB0}"/>
              </a:ext>
            </a:extLst>
          </p:cNvPr>
          <p:cNvPicPr>
            <a:picLocks noChangeAspect="1"/>
          </p:cNvPicPr>
          <p:nvPr/>
        </p:nvPicPr>
        <p:blipFill>
          <a:blip r:embed="rId7"/>
          <a:stretch>
            <a:fillRect/>
          </a:stretch>
        </p:blipFill>
        <p:spPr>
          <a:xfrm>
            <a:off x="6051963" y="3744271"/>
            <a:ext cx="1137861" cy="529767"/>
          </a:xfrm>
          <a:prstGeom prst="rect">
            <a:avLst/>
          </a:prstGeom>
        </p:spPr>
      </p:pic>
      <p:pic>
        <p:nvPicPr>
          <p:cNvPr id="101" name="Picture 100">
            <a:extLst>
              <a:ext uri="{FF2B5EF4-FFF2-40B4-BE49-F238E27FC236}">
                <a16:creationId xmlns:a16="http://schemas.microsoft.com/office/drawing/2014/main" id="{86FB118C-FA66-216C-8565-5DD6BDE09BD2}"/>
              </a:ext>
            </a:extLst>
          </p:cNvPr>
          <p:cNvPicPr>
            <a:picLocks noChangeAspect="1"/>
          </p:cNvPicPr>
          <p:nvPr/>
        </p:nvPicPr>
        <p:blipFill>
          <a:blip r:embed="rId8"/>
          <a:stretch>
            <a:fillRect/>
          </a:stretch>
        </p:blipFill>
        <p:spPr>
          <a:xfrm>
            <a:off x="5019405" y="3710368"/>
            <a:ext cx="910998" cy="591940"/>
          </a:xfrm>
          <a:prstGeom prst="rect">
            <a:avLst/>
          </a:prstGeom>
        </p:spPr>
      </p:pic>
      <p:pic>
        <p:nvPicPr>
          <p:cNvPr id="102" name="Picture 101">
            <a:extLst>
              <a:ext uri="{FF2B5EF4-FFF2-40B4-BE49-F238E27FC236}">
                <a16:creationId xmlns:a16="http://schemas.microsoft.com/office/drawing/2014/main" id="{2EA7EF22-D0F3-B250-AC87-CBEA64EBD679}"/>
              </a:ext>
            </a:extLst>
          </p:cNvPr>
          <p:cNvPicPr>
            <a:picLocks noChangeAspect="1"/>
          </p:cNvPicPr>
          <p:nvPr/>
        </p:nvPicPr>
        <p:blipFill>
          <a:blip r:embed="rId9"/>
          <a:stretch>
            <a:fillRect/>
          </a:stretch>
        </p:blipFill>
        <p:spPr>
          <a:xfrm>
            <a:off x="4561034" y="2999690"/>
            <a:ext cx="1151465" cy="539793"/>
          </a:xfrm>
          <a:prstGeom prst="rect">
            <a:avLst/>
          </a:prstGeom>
        </p:spPr>
      </p:pic>
      <p:pic>
        <p:nvPicPr>
          <p:cNvPr id="109" name="Picture 108">
            <a:extLst>
              <a:ext uri="{FF2B5EF4-FFF2-40B4-BE49-F238E27FC236}">
                <a16:creationId xmlns:a16="http://schemas.microsoft.com/office/drawing/2014/main" id="{88B739A5-C675-2168-0DAB-69E89885CB55}"/>
              </a:ext>
            </a:extLst>
          </p:cNvPr>
          <p:cNvPicPr>
            <a:picLocks noChangeAspect="1"/>
          </p:cNvPicPr>
          <p:nvPr/>
        </p:nvPicPr>
        <p:blipFill>
          <a:blip r:embed="rId10"/>
          <a:stretch>
            <a:fillRect/>
          </a:stretch>
        </p:blipFill>
        <p:spPr>
          <a:xfrm>
            <a:off x="7429366" y="5477620"/>
            <a:ext cx="987498" cy="714173"/>
          </a:xfrm>
          <a:prstGeom prst="rect">
            <a:avLst/>
          </a:prstGeom>
        </p:spPr>
      </p:pic>
      <p:pic>
        <p:nvPicPr>
          <p:cNvPr id="110" name="Picture 109">
            <a:extLst>
              <a:ext uri="{FF2B5EF4-FFF2-40B4-BE49-F238E27FC236}">
                <a16:creationId xmlns:a16="http://schemas.microsoft.com/office/drawing/2014/main" id="{344C40EA-CAE2-2385-1AAD-90E95163F098}"/>
              </a:ext>
            </a:extLst>
          </p:cNvPr>
          <p:cNvPicPr>
            <a:picLocks noChangeAspect="1"/>
          </p:cNvPicPr>
          <p:nvPr/>
        </p:nvPicPr>
        <p:blipFill>
          <a:blip r:embed="rId11"/>
          <a:stretch>
            <a:fillRect/>
          </a:stretch>
        </p:blipFill>
        <p:spPr>
          <a:xfrm>
            <a:off x="7030966" y="3065855"/>
            <a:ext cx="880078" cy="486014"/>
          </a:xfrm>
          <a:prstGeom prst="rect">
            <a:avLst/>
          </a:prstGeom>
        </p:spPr>
      </p:pic>
      <p:pic>
        <p:nvPicPr>
          <p:cNvPr id="117" name="Picture 116">
            <a:extLst>
              <a:ext uri="{FF2B5EF4-FFF2-40B4-BE49-F238E27FC236}">
                <a16:creationId xmlns:a16="http://schemas.microsoft.com/office/drawing/2014/main" id="{AC088786-2CAB-B981-A27F-CF104B25C43A}"/>
              </a:ext>
            </a:extLst>
          </p:cNvPr>
          <p:cNvPicPr>
            <a:picLocks noChangeAspect="1"/>
          </p:cNvPicPr>
          <p:nvPr/>
        </p:nvPicPr>
        <p:blipFill>
          <a:blip r:embed="rId9"/>
          <a:stretch>
            <a:fillRect/>
          </a:stretch>
        </p:blipFill>
        <p:spPr>
          <a:xfrm>
            <a:off x="777358" y="3012111"/>
            <a:ext cx="1103077" cy="517109"/>
          </a:xfrm>
          <a:prstGeom prst="rect">
            <a:avLst/>
          </a:prstGeom>
        </p:spPr>
      </p:pic>
      <p:pic>
        <p:nvPicPr>
          <p:cNvPr id="118" name="Picture 117">
            <a:extLst>
              <a:ext uri="{FF2B5EF4-FFF2-40B4-BE49-F238E27FC236}">
                <a16:creationId xmlns:a16="http://schemas.microsoft.com/office/drawing/2014/main" id="{A7CB3D5A-A1B9-E7B3-39C5-D4B4FCA35367}"/>
              </a:ext>
            </a:extLst>
          </p:cNvPr>
          <p:cNvPicPr>
            <a:picLocks noChangeAspect="1"/>
          </p:cNvPicPr>
          <p:nvPr/>
        </p:nvPicPr>
        <p:blipFill>
          <a:blip r:embed="rId11"/>
          <a:stretch>
            <a:fillRect/>
          </a:stretch>
        </p:blipFill>
        <p:spPr>
          <a:xfrm>
            <a:off x="3191057" y="3053469"/>
            <a:ext cx="880078" cy="486014"/>
          </a:xfrm>
          <a:prstGeom prst="rect">
            <a:avLst/>
          </a:prstGeom>
        </p:spPr>
      </p:pic>
      <p:pic>
        <p:nvPicPr>
          <p:cNvPr id="119" name="Picture 118">
            <a:extLst>
              <a:ext uri="{FF2B5EF4-FFF2-40B4-BE49-F238E27FC236}">
                <a16:creationId xmlns:a16="http://schemas.microsoft.com/office/drawing/2014/main" id="{FADCF104-AC7E-2D25-5906-9D11E2E76494}"/>
              </a:ext>
            </a:extLst>
          </p:cNvPr>
          <p:cNvPicPr>
            <a:picLocks noChangeAspect="1"/>
          </p:cNvPicPr>
          <p:nvPr/>
        </p:nvPicPr>
        <p:blipFill>
          <a:blip r:embed="rId7"/>
          <a:stretch>
            <a:fillRect/>
          </a:stretch>
        </p:blipFill>
        <p:spPr>
          <a:xfrm>
            <a:off x="2106733" y="3731349"/>
            <a:ext cx="1137861" cy="529767"/>
          </a:xfrm>
          <a:prstGeom prst="rect">
            <a:avLst/>
          </a:prstGeom>
        </p:spPr>
      </p:pic>
      <p:pic>
        <p:nvPicPr>
          <p:cNvPr id="120" name="Picture 119">
            <a:extLst>
              <a:ext uri="{FF2B5EF4-FFF2-40B4-BE49-F238E27FC236}">
                <a16:creationId xmlns:a16="http://schemas.microsoft.com/office/drawing/2014/main" id="{C28D5F0C-8BC4-9B24-4840-A0AA2939D88F}"/>
              </a:ext>
            </a:extLst>
          </p:cNvPr>
          <p:cNvPicPr>
            <a:picLocks noChangeAspect="1"/>
          </p:cNvPicPr>
          <p:nvPr/>
        </p:nvPicPr>
        <p:blipFill>
          <a:blip r:embed="rId8"/>
          <a:stretch>
            <a:fillRect/>
          </a:stretch>
        </p:blipFill>
        <p:spPr>
          <a:xfrm>
            <a:off x="1114167" y="3692141"/>
            <a:ext cx="910998" cy="591940"/>
          </a:xfrm>
          <a:prstGeom prst="rect">
            <a:avLst/>
          </a:prstGeom>
        </p:spPr>
      </p:pic>
      <p:pic>
        <p:nvPicPr>
          <p:cNvPr id="121" name="Picture 120">
            <a:extLst>
              <a:ext uri="{FF2B5EF4-FFF2-40B4-BE49-F238E27FC236}">
                <a16:creationId xmlns:a16="http://schemas.microsoft.com/office/drawing/2014/main" id="{5D3B7AFE-518C-D9F6-F8F9-2CBB42AF8681}"/>
              </a:ext>
            </a:extLst>
          </p:cNvPr>
          <p:cNvPicPr>
            <a:picLocks noChangeAspect="1"/>
          </p:cNvPicPr>
          <p:nvPr/>
        </p:nvPicPr>
        <p:blipFill>
          <a:blip r:embed="rId5"/>
          <a:stretch>
            <a:fillRect/>
          </a:stretch>
        </p:blipFill>
        <p:spPr>
          <a:xfrm>
            <a:off x="2106733" y="4371459"/>
            <a:ext cx="1051626" cy="465804"/>
          </a:xfrm>
          <a:prstGeom prst="rect">
            <a:avLst/>
          </a:prstGeom>
        </p:spPr>
      </p:pic>
      <p:pic>
        <p:nvPicPr>
          <p:cNvPr id="122" name="Picture 121">
            <a:extLst>
              <a:ext uri="{FF2B5EF4-FFF2-40B4-BE49-F238E27FC236}">
                <a16:creationId xmlns:a16="http://schemas.microsoft.com/office/drawing/2014/main" id="{A68C8A74-C3E2-3849-FD80-CF8CD8C7B769}"/>
              </a:ext>
            </a:extLst>
          </p:cNvPr>
          <p:cNvPicPr>
            <a:picLocks noChangeAspect="1"/>
          </p:cNvPicPr>
          <p:nvPr/>
        </p:nvPicPr>
        <p:blipFill>
          <a:blip r:embed="rId6"/>
          <a:stretch>
            <a:fillRect/>
          </a:stretch>
        </p:blipFill>
        <p:spPr>
          <a:xfrm>
            <a:off x="2105961" y="4835044"/>
            <a:ext cx="1065236" cy="455999"/>
          </a:xfrm>
          <a:prstGeom prst="rect">
            <a:avLst/>
          </a:prstGeom>
        </p:spPr>
      </p:pic>
      <p:pic>
        <p:nvPicPr>
          <p:cNvPr id="124" name="Picture 123">
            <a:extLst>
              <a:ext uri="{FF2B5EF4-FFF2-40B4-BE49-F238E27FC236}">
                <a16:creationId xmlns:a16="http://schemas.microsoft.com/office/drawing/2014/main" id="{3D2A0ED9-EE3E-6BAA-00EC-16113FCC2465}"/>
              </a:ext>
            </a:extLst>
          </p:cNvPr>
          <p:cNvPicPr>
            <a:picLocks noChangeAspect="1"/>
          </p:cNvPicPr>
          <p:nvPr/>
        </p:nvPicPr>
        <p:blipFill>
          <a:blip r:embed="rId12"/>
          <a:stretch>
            <a:fillRect/>
          </a:stretch>
        </p:blipFill>
        <p:spPr>
          <a:xfrm>
            <a:off x="2111914" y="5719733"/>
            <a:ext cx="977201" cy="516262"/>
          </a:xfrm>
          <a:prstGeom prst="rect">
            <a:avLst/>
          </a:prstGeom>
        </p:spPr>
      </p:pic>
      <p:pic>
        <p:nvPicPr>
          <p:cNvPr id="126" name="Picture 125">
            <a:extLst>
              <a:ext uri="{FF2B5EF4-FFF2-40B4-BE49-F238E27FC236}">
                <a16:creationId xmlns:a16="http://schemas.microsoft.com/office/drawing/2014/main" id="{CB6B86BA-E13F-5156-9186-E3A83B405D39}"/>
              </a:ext>
            </a:extLst>
          </p:cNvPr>
          <p:cNvPicPr>
            <a:picLocks noChangeAspect="1"/>
          </p:cNvPicPr>
          <p:nvPr/>
        </p:nvPicPr>
        <p:blipFill>
          <a:blip r:embed="rId13"/>
          <a:stretch>
            <a:fillRect/>
          </a:stretch>
        </p:blipFill>
        <p:spPr>
          <a:xfrm>
            <a:off x="2149271" y="5318573"/>
            <a:ext cx="901792" cy="436055"/>
          </a:xfrm>
          <a:prstGeom prst="rect">
            <a:avLst/>
          </a:prstGeom>
        </p:spPr>
      </p:pic>
      <p:pic>
        <p:nvPicPr>
          <p:cNvPr id="127" name="Picture 126">
            <a:extLst>
              <a:ext uri="{FF2B5EF4-FFF2-40B4-BE49-F238E27FC236}">
                <a16:creationId xmlns:a16="http://schemas.microsoft.com/office/drawing/2014/main" id="{B9982C16-7AE4-941B-9F5E-A5048D7C5F4E}"/>
              </a:ext>
            </a:extLst>
          </p:cNvPr>
          <p:cNvPicPr>
            <a:picLocks noChangeAspect="1"/>
          </p:cNvPicPr>
          <p:nvPr/>
        </p:nvPicPr>
        <p:blipFill>
          <a:blip r:embed="rId14"/>
          <a:stretch>
            <a:fillRect/>
          </a:stretch>
        </p:blipFill>
        <p:spPr>
          <a:xfrm>
            <a:off x="3085376" y="5828248"/>
            <a:ext cx="901792" cy="413106"/>
          </a:xfrm>
          <a:prstGeom prst="rect">
            <a:avLst/>
          </a:prstGeom>
        </p:spPr>
      </p:pic>
      <p:pic>
        <p:nvPicPr>
          <p:cNvPr id="129" name="Picture 128">
            <a:extLst>
              <a:ext uri="{FF2B5EF4-FFF2-40B4-BE49-F238E27FC236}">
                <a16:creationId xmlns:a16="http://schemas.microsoft.com/office/drawing/2014/main" id="{30112515-F3B3-3418-6446-D1C0F983D932}"/>
              </a:ext>
            </a:extLst>
          </p:cNvPr>
          <p:cNvPicPr>
            <a:picLocks noChangeAspect="1"/>
          </p:cNvPicPr>
          <p:nvPr/>
        </p:nvPicPr>
        <p:blipFill>
          <a:blip r:embed="rId9"/>
          <a:stretch>
            <a:fillRect/>
          </a:stretch>
        </p:blipFill>
        <p:spPr>
          <a:xfrm>
            <a:off x="8390174" y="3042487"/>
            <a:ext cx="1099529" cy="515446"/>
          </a:xfrm>
          <a:prstGeom prst="rect">
            <a:avLst/>
          </a:prstGeom>
        </p:spPr>
      </p:pic>
      <p:pic>
        <p:nvPicPr>
          <p:cNvPr id="131" name="Picture 130">
            <a:extLst>
              <a:ext uri="{FF2B5EF4-FFF2-40B4-BE49-F238E27FC236}">
                <a16:creationId xmlns:a16="http://schemas.microsoft.com/office/drawing/2014/main" id="{E5688BC3-90AF-E5FA-5A76-76A9E7B98B3E}"/>
              </a:ext>
            </a:extLst>
          </p:cNvPr>
          <p:cNvPicPr>
            <a:picLocks noChangeAspect="1"/>
          </p:cNvPicPr>
          <p:nvPr/>
        </p:nvPicPr>
        <p:blipFill>
          <a:blip r:embed="rId5"/>
          <a:stretch>
            <a:fillRect/>
          </a:stretch>
        </p:blipFill>
        <p:spPr>
          <a:xfrm>
            <a:off x="9691283" y="4419137"/>
            <a:ext cx="1051626" cy="465804"/>
          </a:xfrm>
          <a:prstGeom prst="rect">
            <a:avLst/>
          </a:prstGeom>
        </p:spPr>
      </p:pic>
      <p:pic>
        <p:nvPicPr>
          <p:cNvPr id="132" name="Picture 131">
            <a:extLst>
              <a:ext uri="{FF2B5EF4-FFF2-40B4-BE49-F238E27FC236}">
                <a16:creationId xmlns:a16="http://schemas.microsoft.com/office/drawing/2014/main" id="{3319DC1D-82FB-D588-50C7-164DCDDA4F89}"/>
              </a:ext>
            </a:extLst>
          </p:cNvPr>
          <p:cNvPicPr>
            <a:picLocks noChangeAspect="1"/>
          </p:cNvPicPr>
          <p:nvPr/>
        </p:nvPicPr>
        <p:blipFill>
          <a:blip r:embed="rId6"/>
          <a:stretch>
            <a:fillRect/>
          </a:stretch>
        </p:blipFill>
        <p:spPr>
          <a:xfrm>
            <a:off x="9677673" y="4893951"/>
            <a:ext cx="1065236" cy="455999"/>
          </a:xfrm>
          <a:prstGeom prst="rect">
            <a:avLst/>
          </a:prstGeom>
        </p:spPr>
      </p:pic>
      <p:pic>
        <p:nvPicPr>
          <p:cNvPr id="133" name="Picture 132">
            <a:extLst>
              <a:ext uri="{FF2B5EF4-FFF2-40B4-BE49-F238E27FC236}">
                <a16:creationId xmlns:a16="http://schemas.microsoft.com/office/drawing/2014/main" id="{968B452B-B545-A88D-82AD-CC335015F5F9}"/>
              </a:ext>
            </a:extLst>
          </p:cNvPr>
          <p:cNvPicPr>
            <a:picLocks noChangeAspect="1"/>
          </p:cNvPicPr>
          <p:nvPr/>
        </p:nvPicPr>
        <p:blipFill>
          <a:blip r:embed="rId7"/>
          <a:stretch>
            <a:fillRect/>
          </a:stretch>
        </p:blipFill>
        <p:spPr>
          <a:xfrm>
            <a:off x="9677673" y="3769724"/>
            <a:ext cx="1137861" cy="529767"/>
          </a:xfrm>
          <a:prstGeom prst="rect">
            <a:avLst/>
          </a:prstGeom>
        </p:spPr>
      </p:pic>
      <p:pic>
        <p:nvPicPr>
          <p:cNvPr id="134" name="Picture 133">
            <a:extLst>
              <a:ext uri="{FF2B5EF4-FFF2-40B4-BE49-F238E27FC236}">
                <a16:creationId xmlns:a16="http://schemas.microsoft.com/office/drawing/2014/main" id="{3951BE39-413A-BEFD-177C-4C6D56A8724C}"/>
              </a:ext>
            </a:extLst>
          </p:cNvPr>
          <p:cNvPicPr>
            <a:picLocks noChangeAspect="1"/>
          </p:cNvPicPr>
          <p:nvPr/>
        </p:nvPicPr>
        <p:blipFill>
          <a:blip r:embed="rId8"/>
          <a:stretch>
            <a:fillRect/>
          </a:stretch>
        </p:blipFill>
        <p:spPr>
          <a:xfrm>
            <a:off x="8705796" y="3738638"/>
            <a:ext cx="910998" cy="591940"/>
          </a:xfrm>
          <a:prstGeom prst="rect">
            <a:avLst/>
          </a:prstGeom>
        </p:spPr>
      </p:pic>
      <p:pic>
        <p:nvPicPr>
          <p:cNvPr id="135" name="Picture 134">
            <a:extLst>
              <a:ext uri="{FF2B5EF4-FFF2-40B4-BE49-F238E27FC236}">
                <a16:creationId xmlns:a16="http://schemas.microsoft.com/office/drawing/2014/main" id="{CD42FC87-01D2-7733-F126-1FB9FC52323A}"/>
              </a:ext>
            </a:extLst>
          </p:cNvPr>
          <p:cNvPicPr>
            <a:picLocks noChangeAspect="1"/>
          </p:cNvPicPr>
          <p:nvPr/>
        </p:nvPicPr>
        <p:blipFill>
          <a:blip r:embed="rId15"/>
          <a:stretch>
            <a:fillRect/>
          </a:stretch>
        </p:blipFill>
        <p:spPr>
          <a:xfrm>
            <a:off x="11358346" y="3104582"/>
            <a:ext cx="716523" cy="470356"/>
          </a:xfrm>
          <a:prstGeom prst="rect">
            <a:avLst/>
          </a:prstGeom>
        </p:spPr>
      </p:pic>
      <p:cxnSp>
        <p:nvCxnSpPr>
          <p:cNvPr id="138" name="Straight Arrow Connector 137">
            <a:extLst>
              <a:ext uri="{FF2B5EF4-FFF2-40B4-BE49-F238E27FC236}">
                <a16:creationId xmlns:a16="http://schemas.microsoft.com/office/drawing/2014/main" id="{716DAE53-A456-63EF-249E-862E6140131A}"/>
              </a:ext>
            </a:extLst>
          </p:cNvPr>
          <p:cNvCxnSpPr>
            <a:cxnSpLocks/>
            <a:endCxn id="14" idx="0"/>
          </p:cNvCxnSpPr>
          <p:nvPr/>
        </p:nvCxnSpPr>
        <p:spPr>
          <a:xfrm>
            <a:off x="2576192" y="2192815"/>
            <a:ext cx="4620" cy="310723"/>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142" name="Straight Arrow Connector 141">
            <a:extLst>
              <a:ext uri="{FF2B5EF4-FFF2-40B4-BE49-F238E27FC236}">
                <a16:creationId xmlns:a16="http://schemas.microsoft.com/office/drawing/2014/main" id="{BFF0E519-B495-6928-EF31-C96F81DA4229}"/>
              </a:ext>
            </a:extLst>
          </p:cNvPr>
          <p:cNvCxnSpPr>
            <a:cxnSpLocks/>
            <a:endCxn id="27" idx="0"/>
          </p:cNvCxnSpPr>
          <p:nvPr/>
        </p:nvCxnSpPr>
        <p:spPr>
          <a:xfrm>
            <a:off x="10249348" y="2167361"/>
            <a:ext cx="11315" cy="336177"/>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AA4B99EE-CB3A-33FF-2726-FD394E94FBD5}"/>
              </a:ext>
            </a:extLst>
          </p:cNvPr>
          <p:cNvCxnSpPr>
            <a:cxnSpLocks/>
            <a:endCxn id="15" idx="0"/>
          </p:cNvCxnSpPr>
          <p:nvPr/>
        </p:nvCxnSpPr>
        <p:spPr>
          <a:xfrm>
            <a:off x="6446852" y="2167361"/>
            <a:ext cx="0" cy="334435"/>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6436D54D-FD9F-7A62-ED92-9365B49AFA4B}"/>
              </a:ext>
            </a:extLst>
          </p:cNvPr>
          <p:cNvCxnSpPr>
            <a:cxnSpLocks/>
          </p:cNvCxnSpPr>
          <p:nvPr/>
        </p:nvCxnSpPr>
        <p:spPr>
          <a:xfrm flipV="1">
            <a:off x="2576192" y="2167361"/>
            <a:ext cx="7684471" cy="25454"/>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58" name="Picture 157">
            <a:extLst>
              <a:ext uri="{FF2B5EF4-FFF2-40B4-BE49-F238E27FC236}">
                <a16:creationId xmlns:a16="http://schemas.microsoft.com/office/drawing/2014/main" id="{0A786330-C701-6A45-B5D5-EB32E375EEE0}"/>
              </a:ext>
            </a:extLst>
          </p:cNvPr>
          <p:cNvPicPr>
            <a:picLocks noChangeAspect="1"/>
          </p:cNvPicPr>
          <p:nvPr/>
        </p:nvPicPr>
        <p:blipFill>
          <a:blip r:embed="rId3"/>
          <a:stretch>
            <a:fillRect/>
          </a:stretch>
        </p:blipFill>
        <p:spPr>
          <a:xfrm>
            <a:off x="8343771" y="5530185"/>
            <a:ext cx="1054995" cy="622620"/>
          </a:xfrm>
          <a:prstGeom prst="rect">
            <a:avLst/>
          </a:prstGeom>
        </p:spPr>
      </p:pic>
      <p:pic>
        <p:nvPicPr>
          <p:cNvPr id="159" name="Picture 158">
            <a:extLst>
              <a:ext uri="{FF2B5EF4-FFF2-40B4-BE49-F238E27FC236}">
                <a16:creationId xmlns:a16="http://schemas.microsoft.com/office/drawing/2014/main" id="{B1D3E93D-579D-713D-46CC-84453C3CF533}"/>
              </a:ext>
            </a:extLst>
          </p:cNvPr>
          <p:cNvPicPr>
            <a:picLocks noChangeAspect="1"/>
          </p:cNvPicPr>
          <p:nvPr/>
        </p:nvPicPr>
        <p:blipFill>
          <a:blip r:embed="rId10"/>
          <a:stretch>
            <a:fillRect/>
          </a:stretch>
        </p:blipFill>
        <p:spPr>
          <a:xfrm>
            <a:off x="10987158" y="5454590"/>
            <a:ext cx="987498" cy="714173"/>
          </a:xfrm>
          <a:prstGeom prst="rect">
            <a:avLst/>
          </a:prstGeom>
        </p:spPr>
      </p:pic>
    </p:spTree>
    <p:extLst>
      <p:ext uri="{BB962C8B-B14F-4D97-AF65-F5344CB8AC3E}">
        <p14:creationId xmlns:p14="http://schemas.microsoft.com/office/powerpoint/2010/main" val="2509056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E9584-3E9E-D1E5-74D0-A324012B43A0}"/>
            </a:ext>
          </a:extLst>
        </p:cNvPr>
        <p:cNvGrpSpPr/>
        <p:nvPr/>
      </p:nvGrpSpPr>
      <p:grpSpPr>
        <a:xfrm>
          <a:off x="0" y="0"/>
          <a:ext cx="0" cy="0"/>
          <a:chOff x="0" y="0"/>
          <a:chExt cx="0" cy="0"/>
        </a:xfrm>
      </p:grpSpPr>
      <p:sp>
        <p:nvSpPr>
          <p:cNvPr id="26" name="Title 1">
            <a:extLst>
              <a:ext uri="{FF2B5EF4-FFF2-40B4-BE49-F238E27FC236}">
                <a16:creationId xmlns:a16="http://schemas.microsoft.com/office/drawing/2014/main" id="{B728D2D7-92FB-D040-5451-6C098065E5B8}"/>
              </a:ext>
            </a:extLst>
          </p:cNvPr>
          <p:cNvSpPr>
            <a:spLocks noGrp="1"/>
          </p:cNvSpPr>
          <p:nvPr/>
        </p:nvSpPr>
        <p:spPr>
          <a:xfrm>
            <a:off x="401309" y="619394"/>
            <a:ext cx="11617788" cy="659675"/>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a:lnSpc>
                <a:spcPts val="3600"/>
              </a:lnSpc>
              <a:spcBef>
                <a:spcPts val="600"/>
              </a:spcBef>
            </a:pPr>
            <a:r>
              <a:rPr lang="en-GB"/>
              <a:t>ENTSO-E Paper on Market Design Options for Congestion Management </a:t>
            </a:r>
            <a:r>
              <a:rPr lang="en-GB" sz="2000">
                <a:solidFill>
                  <a:srgbClr val="009992"/>
                </a:solidFill>
                <a:latin typeface="Calibri"/>
                <a:ea typeface="Calibri"/>
                <a:cs typeface="Calibri"/>
              </a:rPr>
              <a:t>Archetype 2: Highly Interconnected Congestion Systems</a:t>
            </a:r>
          </a:p>
          <a:p>
            <a:pPr>
              <a:lnSpc>
                <a:spcPts val="3600"/>
              </a:lnSpc>
              <a:spcBef>
                <a:spcPts val="600"/>
              </a:spcBef>
            </a:pPr>
            <a:endParaRPr lang="en-US" sz="2400">
              <a:solidFill>
                <a:srgbClr val="009992"/>
              </a:solidFill>
              <a:latin typeface="Calibri"/>
              <a:ea typeface="Calibri"/>
              <a:cs typeface="Calibri"/>
            </a:endParaRPr>
          </a:p>
        </p:txBody>
      </p:sp>
      <p:sp>
        <p:nvSpPr>
          <p:cNvPr id="116" name="Rectangle 115">
            <a:extLst>
              <a:ext uri="{FF2B5EF4-FFF2-40B4-BE49-F238E27FC236}">
                <a16:creationId xmlns:a16="http://schemas.microsoft.com/office/drawing/2014/main" id="{2793BADF-F7A3-CC59-DA3A-FE128909A3BB}"/>
              </a:ext>
            </a:extLst>
          </p:cNvPr>
          <p:cNvSpPr/>
          <p:nvPr/>
        </p:nvSpPr>
        <p:spPr>
          <a:xfrm>
            <a:off x="779101" y="2495776"/>
            <a:ext cx="3684924" cy="4298739"/>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a:extLst>
              <a:ext uri="{FF2B5EF4-FFF2-40B4-BE49-F238E27FC236}">
                <a16:creationId xmlns:a16="http://schemas.microsoft.com/office/drawing/2014/main" id="{8FB62FAD-FA2D-23D1-E5FD-8694839836C2}"/>
              </a:ext>
            </a:extLst>
          </p:cNvPr>
          <p:cNvSpPr/>
          <p:nvPr/>
        </p:nvSpPr>
        <p:spPr>
          <a:xfrm>
            <a:off x="8379123" y="2495776"/>
            <a:ext cx="3740450" cy="4302507"/>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a:extLst>
              <a:ext uri="{FF2B5EF4-FFF2-40B4-BE49-F238E27FC236}">
                <a16:creationId xmlns:a16="http://schemas.microsoft.com/office/drawing/2014/main" id="{BB5CCC58-AF05-C386-1820-DB462E293CA5}"/>
              </a:ext>
            </a:extLst>
          </p:cNvPr>
          <p:cNvSpPr/>
          <p:nvPr/>
        </p:nvSpPr>
        <p:spPr>
          <a:xfrm>
            <a:off x="4544376" y="2498670"/>
            <a:ext cx="3740450" cy="4283330"/>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3A6602F0-271C-D214-DCA6-43DA75701CF0}"/>
              </a:ext>
            </a:extLst>
          </p:cNvPr>
          <p:cNvSpPr txBox="1"/>
          <p:nvPr/>
        </p:nvSpPr>
        <p:spPr>
          <a:xfrm>
            <a:off x="1083490" y="2503538"/>
            <a:ext cx="2994643" cy="338554"/>
          </a:xfrm>
          <a:prstGeom prst="rect">
            <a:avLst/>
          </a:prstGeom>
          <a:solidFill>
            <a:schemeClr val="accent3"/>
          </a:solidFill>
        </p:spPr>
        <p:txBody>
          <a:bodyPr wrap="square">
            <a:spAutoFit/>
          </a:bodyPr>
          <a:lstStyle/>
          <a:p>
            <a:pPr algn="ctr"/>
            <a:r>
              <a:rPr lang="en-GB" sz="1600" b="1">
                <a:solidFill>
                  <a:schemeClr val="bg1"/>
                </a:solidFill>
                <a:latin typeface="Calibri" panose="020F0502020204030204" pitchFamily="34" charset="0"/>
                <a:ea typeface="Calibri" panose="020F0502020204030204" pitchFamily="34" charset="0"/>
                <a:cs typeface="Calibri" panose="020F0502020204030204" pitchFamily="34" charset="0"/>
              </a:rPr>
              <a:t>New Internal Bidding Zones</a:t>
            </a:r>
          </a:p>
        </p:txBody>
      </p:sp>
      <p:sp>
        <p:nvSpPr>
          <p:cNvPr id="15" name="TextBox 14">
            <a:extLst>
              <a:ext uri="{FF2B5EF4-FFF2-40B4-BE49-F238E27FC236}">
                <a16:creationId xmlns:a16="http://schemas.microsoft.com/office/drawing/2014/main" id="{0202C74C-75FB-4C51-4208-363162E09EEE}"/>
              </a:ext>
            </a:extLst>
          </p:cNvPr>
          <p:cNvSpPr txBox="1"/>
          <p:nvPr/>
        </p:nvSpPr>
        <p:spPr>
          <a:xfrm>
            <a:off x="4970588" y="2493632"/>
            <a:ext cx="2952527" cy="338554"/>
          </a:xfrm>
          <a:prstGeom prst="rect">
            <a:avLst/>
          </a:prstGeom>
          <a:solidFill>
            <a:schemeClr val="accent3"/>
          </a:solidFill>
        </p:spPr>
        <p:txBody>
          <a:bodyPr wrap="square">
            <a:spAutoFit/>
          </a:bodyPr>
          <a:lstStyle>
            <a:defPPr>
              <a:defRPr lang="en-US"/>
            </a:defPPr>
            <a:lvl1pPr>
              <a:defRPr/>
            </a:lvl1pPr>
          </a:lstStyle>
          <a:p>
            <a:pPr algn="ctr"/>
            <a:r>
              <a:rPr lang="en-GB" sz="1600" b="1">
                <a:solidFill>
                  <a:schemeClr val="bg1"/>
                </a:solidFill>
                <a:latin typeface="Calibri" panose="020F0502020204030204" pitchFamily="34" charset="0"/>
                <a:ea typeface="Calibri" panose="020F0502020204030204" pitchFamily="34" charset="0"/>
                <a:cs typeface="Calibri" panose="020F0502020204030204" pitchFamily="34" charset="0"/>
              </a:rPr>
              <a:t>Without BZ Reconfiguration</a:t>
            </a:r>
          </a:p>
        </p:txBody>
      </p:sp>
      <p:sp>
        <p:nvSpPr>
          <p:cNvPr id="27" name="TextBox 26">
            <a:extLst>
              <a:ext uri="{FF2B5EF4-FFF2-40B4-BE49-F238E27FC236}">
                <a16:creationId xmlns:a16="http://schemas.microsoft.com/office/drawing/2014/main" id="{0ABED2AE-96EA-22E7-BC9F-8462E4937393}"/>
              </a:ext>
            </a:extLst>
          </p:cNvPr>
          <p:cNvSpPr txBox="1"/>
          <p:nvPr/>
        </p:nvSpPr>
        <p:spPr>
          <a:xfrm>
            <a:off x="8699006" y="2503538"/>
            <a:ext cx="3123314" cy="338554"/>
          </a:xfrm>
          <a:prstGeom prst="rect">
            <a:avLst/>
          </a:prstGeom>
          <a:solidFill>
            <a:schemeClr val="accent3"/>
          </a:solidFill>
        </p:spPr>
        <p:txBody>
          <a:bodyPr wrap="square">
            <a:spAutoFit/>
          </a:bodyPr>
          <a:lstStyle>
            <a:defPPr>
              <a:defRPr lang="en-US"/>
            </a:defPPr>
            <a:lvl1pPr>
              <a:defRPr/>
            </a:lvl1pPr>
          </a:lstStyle>
          <a:p>
            <a:pPr algn="ctr"/>
            <a:r>
              <a:rPr lang="en-GB" sz="1600" b="1">
                <a:solidFill>
                  <a:schemeClr val="bg1"/>
                </a:solidFill>
                <a:latin typeface="Calibri" panose="020F0502020204030204" pitchFamily="34" charset="0"/>
                <a:ea typeface="Calibri" panose="020F0502020204030204" pitchFamily="34" charset="0"/>
                <a:cs typeface="Calibri" panose="020F0502020204030204" pitchFamily="34" charset="0"/>
              </a:rPr>
              <a:t>From Internal BZs to Nodal Pricing    </a:t>
            </a:r>
          </a:p>
        </p:txBody>
      </p:sp>
      <p:sp>
        <p:nvSpPr>
          <p:cNvPr id="40" name="TextBox 39">
            <a:extLst>
              <a:ext uri="{FF2B5EF4-FFF2-40B4-BE49-F238E27FC236}">
                <a16:creationId xmlns:a16="http://schemas.microsoft.com/office/drawing/2014/main" id="{4E0C60B9-6F25-E62B-9387-19A99D6241CB}"/>
              </a:ext>
            </a:extLst>
          </p:cNvPr>
          <p:cNvSpPr txBox="1"/>
          <p:nvPr/>
        </p:nvSpPr>
        <p:spPr>
          <a:xfrm>
            <a:off x="3767381" y="1726749"/>
            <a:ext cx="5146252" cy="400110"/>
          </a:xfrm>
          <a:prstGeom prst="rect">
            <a:avLst/>
          </a:prstGeom>
          <a:noFill/>
        </p:spPr>
        <p:txBody>
          <a:bodyPr wrap="square" rtlCol="0">
            <a:spAutoFit/>
          </a:bodyPr>
          <a:lstStyle/>
          <a:p>
            <a:pPr algn="ctr"/>
            <a:r>
              <a:rPr lang="en-GB" sz="2000" b="1">
                <a:solidFill>
                  <a:schemeClr val="accent3"/>
                </a:solidFill>
                <a:latin typeface="Calibri" panose="020F0502020204030204" pitchFamily="34" charset="0"/>
                <a:cs typeface="Calibri" panose="020F0502020204030204" pitchFamily="34" charset="0"/>
              </a:rPr>
              <a:t>Possible Policy pathways for Archetype 2  </a:t>
            </a:r>
          </a:p>
        </p:txBody>
      </p:sp>
      <p:cxnSp>
        <p:nvCxnSpPr>
          <p:cNvPr id="9" name="Straight Connector 8">
            <a:extLst>
              <a:ext uri="{FF2B5EF4-FFF2-40B4-BE49-F238E27FC236}">
                <a16:creationId xmlns:a16="http://schemas.microsoft.com/office/drawing/2014/main" id="{EE8BDD65-3B0B-DF48-A776-2C43FEFFB3DA}"/>
              </a:ext>
            </a:extLst>
          </p:cNvPr>
          <p:cNvCxnSpPr>
            <a:cxnSpLocks/>
          </p:cNvCxnSpPr>
          <p:nvPr/>
        </p:nvCxnSpPr>
        <p:spPr>
          <a:xfrm>
            <a:off x="6904" y="3596504"/>
            <a:ext cx="120565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2EDA491-5422-A325-9259-2E70BD791045}"/>
              </a:ext>
            </a:extLst>
          </p:cNvPr>
          <p:cNvCxnSpPr>
            <a:cxnSpLocks/>
          </p:cNvCxnSpPr>
          <p:nvPr/>
        </p:nvCxnSpPr>
        <p:spPr>
          <a:xfrm>
            <a:off x="6904" y="4351018"/>
            <a:ext cx="120565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03C77C6-3B0A-870E-995F-6870341AD40A}"/>
              </a:ext>
            </a:extLst>
          </p:cNvPr>
          <p:cNvCxnSpPr>
            <a:cxnSpLocks/>
          </p:cNvCxnSpPr>
          <p:nvPr/>
        </p:nvCxnSpPr>
        <p:spPr>
          <a:xfrm flipV="1">
            <a:off x="6904" y="5364708"/>
            <a:ext cx="12112669" cy="3767"/>
          </a:xfrm>
          <a:prstGeom prst="line">
            <a:avLst/>
          </a:prstGeom>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21CA40DA-98BE-973C-F9C6-4399624361F3}"/>
              </a:ext>
            </a:extLst>
          </p:cNvPr>
          <p:cNvGrpSpPr/>
          <p:nvPr/>
        </p:nvGrpSpPr>
        <p:grpSpPr>
          <a:xfrm>
            <a:off x="784776" y="5993781"/>
            <a:ext cx="3679250" cy="734098"/>
            <a:chOff x="1386608" y="5770992"/>
            <a:chExt cx="7297809"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17" name="Arrow: Right 16">
              <a:extLst>
                <a:ext uri="{FF2B5EF4-FFF2-40B4-BE49-F238E27FC236}">
                  <a16:creationId xmlns:a16="http://schemas.microsoft.com/office/drawing/2014/main" id="{DA58F64A-D764-6A66-DAF7-1F16CC565B52}"/>
                </a:ext>
              </a:extLst>
            </p:cNvPr>
            <p:cNvSpPr/>
            <p:nvPr/>
          </p:nvSpPr>
          <p:spPr>
            <a:xfrm>
              <a:off x="1386608" y="5770992"/>
              <a:ext cx="7297809" cy="1002212"/>
            </a:xfrm>
            <a:prstGeom prst="rightArrow">
              <a:avLst>
                <a:gd name="adj1" fmla="val 50000"/>
                <a:gd name="adj2" fmla="val 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8" name="Freeform: Shape 17">
              <a:extLst>
                <a:ext uri="{FF2B5EF4-FFF2-40B4-BE49-F238E27FC236}">
                  <a16:creationId xmlns:a16="http://schemas.microsoft.com/office/drawing/2014/main" id="{74EFF6C2-905B-C0D8-A8C7-95D32F84D9D2}"/>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Long-term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19" name="Freeform: Shape 18">
              <a:extLst>
                <a:ext uri="{FF2B5EF4-FFF2-40B4-BE49-F238E27FC236}">
                  <a16:creationId xmlns:a16="http://schemas.microsoft.com/office/drawing/2014/main" id="{5638572C-9587-83A7-67E8-601CA18E3EB6}"/>
                </a:ext>
              </a:extLst>
            </p:cNvPr>
            <p:cNvSpPr/>
            <p:nvPr/>
          </p:nvSpPr>
          <p:spPr>
            <a:xfrm>
              <a:off x="4350761"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Mid-term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20" name="Freeform: Shape 19">
              <a:extLst>
                <a:ext uri="{FF2B5EF4-FFF2-40B4-BE49-F238E27FC236}">
                  <a16:creationId xmlns:a16="http://schemas.microsoft.com/office/drawing/2014/main" id="{EB22BD6F-FBDD-03C6-3125-E8712440ACA3}"/>
                </a:ext>
              </a:extLst>
            </p:cNvPr>
            <p:cNvSpPr/>
            <p:nvPr/>
          </p:nvSpPr>
          <p:spPr>
            <a:xfrm>
              <a:off x="2174147"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Short-term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grpSp>
      <p:sp>
        <p:nvSpPr>
          <p:cNvPr id="50" name="TextBox 49">
            <a:extLst>
              <a:ext uri="{FF2B5EF4-FFF2-40B4-BE49-F238E27FC236}">
                <a16:creationId xmlns:a16="http://schemas.microsoft.com/office/drawing/2014/main" id="{16783F9A-964D-0297-447B-8DFD74D692C0}"/>
              </a:ext>
            </a:extLst>
          </p:cNvPr>
          <p:cNvSpPr txBox="1"/>
          <p:nvPr/>
        </p:nvSpPr>
        <p:spPr>
          <a:xfrm>
            <a:off x="-10515" y="4337288"/>
            <a:ext cx="823649" cy="104028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Preventive measures </a:t>
            </a:r>
            <a:r>
              <a:rPr kumimoji="0" lang="en-GB" sz="120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outside wholesale </a:t>
            </a:r>
            <a:r>
              <a:rPr kumimoji="0" lang="en-GB" sz="1200" i="0" u="none" strike="noStrike" kern="1200" cap="none" spc="0" normalizeH="0" baseline="0" noProof="0" err="1">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mkts</a:t>
            </a:r>
            <a:endParaRPr kumimoji="0" lang="en-US" sz="120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5A475303-D2A2-435C-D12E-4F22F627946D}"/>
              </a:ext>
            </a:extLst>
          </p:cNvPr>
          <p:cNvSpPr txBox="1"/>
          <p:nvPr/>
        </p:nvSpPr>
        <p:spPr>
          <a:xfrm>
            <a:off x="-34650" y="3664686"/>
            <a:ext cx="847784"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A3A3F"/>
                </a:solidFill>
                <a:effectLst/>
                <a:uLnTx/>
                <a:uFillTx/>
                <a:latin typeface="Arial Narrow" panose="020B0606020202030204" pitchFamily="34" charset="0"/>
                <a:ea typeface="Calibri" panose="020F0502020204030204" pitchFamily="34" charset="0"/>
                <a:cs typeface="Calibri" panose="020F0502020204030204" pitchFamily="34" charset="0"/>
              </a:rPr>
              <a:t>Locational siting incentives</a:t>
            </a:r>
            <a:endParaRPr kumimoji="0" lang="en-GB" sz="1200" b="0" i="0" u="none" strike="noStrike" kern="1200" cap="none" spc="0" normalizeH="0" baseline="0" noProof="0">
              <a:ln>
                <a:noFill/>
              </a:ln>
              <a:solidFill>
                <a:srgbClr val="000000"/>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AF260789-D59F-E9E6-0886-9966B741DCEA}"/>
              </a:ext>
            </a:extLst>
          </p:cNvPr>
          <p:cNvSpPr txBox="1"/>
          <p:nvPr/>
        </p:nvSpPr>
        <p:spPr>
          <a:xfrm>
            <a:off x="-21649" y="2967335"/>
            <a:ext cx="1023889" cy="461665"/>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F"/>
                </a:solidFill>
                <a:effectLst/>
                <a:uLnTx/>
                <a:uFillTx/>
                <a:latin typeface="Arial Narrow" panose="020B0606020202030204" pitchFamily="34" charset="0"/>
                <a:ea typeface="Calibri" panose="020F0502020204030204" pitchFamily="34" charset="0"/>
                <a:cs typeface="Calibri" panose="020F0502020204030204" pitchFamily="34" charset="0"/>
              </a:rPr>
              <a:t>Spatial granularity</a:t>
            </a:r>
            <a:endParaRPr kumimoji="0" lang="en-GB" sz="1200" b="1" i="0" u="none" strike="noStrike" kern="1200" cap="none" spc="0" normalizeH="0" baseline="0" noProof="0">
              <a:ln>
                <a:noFill/>
              </a:ln>
              <a:solidFill>
                <a:srgbClr val="0FB29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C5632FF6-37EC-4282-1E6D-A549F5EC86CC}"/>
              </a:ext>
            </a:extLst>
          </p:cNvPr>
          <p:cNvSpPr txBox="1"/>
          <p:nvPr/>
        </p:nvSpPr>
        <p:spPr>
          <a:xfrm>
            <a:off x="-21650" y="5454590"/>
            <a:ext cx="1023889"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Congestion  mgmt.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tools </a:t>
            </a:r>
            <a:endParaRPr kumimoji="0" lang="en-US" sz="1200" b="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grpSp>
        <p:nvGrpSpPr>
          <p:cNvPr id="72" name="Group 71">
            <a:extLst>
              <a:ext uri="{FF2B5EF4-FFF2-40B4-BE49-F238E27FC236}">
                <a16:creationId xmlns:a16="http://schemas.microsoft.com/office/drawing/2014/main" id="{B3FA5A74-FE09-0799-5B2B-5C39B38BF698}"/>
              </a:ext>
            </a:extLst>
          </p:cNvPr>
          <p:cNvGrpSpPr/>
          <p:nvPr/>
        </p:nvGrpSpPr>
        <p:grpSpPr>
          <a:xfrm>
            <a:off x="4556575" y="6011705"/>
            <a:ext cx="3747416" cy="734098"/>
            <a:chOff x="1363033" y="5770992"/>
            <a:chExt cx="7341754"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73" name="Arrow: Right 72">
              <a:extLst>
                <a:ext uri="{FF2B5EF4-FFF2-40B4-BE49-F238E27FC236}">
                  <a16:creationId xmlns:a16="http://schemas.microsoft.com/office/drawing/2014/main" id="{2BE927F3-7608-3D11-5ADC-8979D1F36419}"/>
                </a:ext>
              </a:extLst>
            </p:cNvPr>
            <p:cNvSpPr/>
            <p:nvPr/>
          </p:nvSpPr>
          <p:spPr>
            <a:xfrm>
              <a:off x="1363033" y="5770992"/>
              <a:ext cx="7341754" cy="1002212"/>
            </a:xfrm>
            <a:prstGeom prst="rightArrow">
              <a:avLst>
                <a:gd name="adj1" fmla="val 50000"/>
                <a:gd name="adj2" fmla="val 258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74" name="Freeform: Shape 73">
              <a:extLst>
                <a:ext uri="{FF2B5EF4-FFF2-40B4-BE49-F238E27FC236}">
                  <a16:creationId xmlns:a16="http://schemas.microsoft.com/office/drawing/2014/main" id="{1C497E57-72E2-E288-9E03-C4751E8E10A5}"/>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Long-term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75" name="Freeform: Shape 74">
              <a:extLst>
                <a:ext uri="{FF2B5EF4-FFF2-40B4-BE49-F238E27FC236}">
                  <a16:creationId xmlns:a16="http://schemas.microsoft.com/office/drawing/2014/main" id="{B7378578-830D-1BE9-4B73-90A63A8E987D}"/>
                </a:ext>
              </a:extLst>
            </p:cNvPr>
            <p:cNvSpPr/>
            <p:nvPr/>
          </p:nvSpPr>
          <p:spPr>
            <a:xfrm>
              <a:off x="4397905"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Mid-term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76" name="Freeform: Shape 75">
              <a:extLst>
                <a:ext uri="{FF2B5EF4-FFF2-40B4-BE49-F238E27FC236}">
                  <a16:creationId xmlns:a16="http://schemas.microsoft.com/office/drawing/2014/main" id="{82961750-18E4-2A1B-0EE1-367305A49071}"/>
                </a:ext>
              </a:extLst>
            </p:cNvPr>
            <p:cNvSpPr/>
            <p:nvPr/>
          </p:nvSpPr>
          <p:spPr>
            <a:xfrm>
              <a:off x="2174147"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Short-term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grpSp>
      <p:grpSp>
        <p:nvGrpSpPr>
          <p:cNvPr id="77" name="Group 76">
            <a:extLst>
              <a:ext uri="{FF2B5EF4-FFF2-40B4-BE49-F238E27FC236}">
                <a16:creationId xmlns:a16="http://schemas.microsoft.com/office/drawing/2014/main" id="{C63A445B-1E47-46F8-54EB-6A5021B4A3EE}"/>
              </a:ext>
            </a:extLst>
          </p:cNvPr>
          <p:cNvGrpSpPr/>
          <p:nvPr/>
        </p:nvGrpSpPr>
        <p:grpSpPr>
          <a:xfrm>
            <a:off x="8381199" y="6011711"/>
            <a:ext cx="3747416" cy="734099"/>
            <a:chOff x="1386606" y="5770992"/>
            <a:chExt cx="7341754"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78" name="Arrow: Right 77">
              <a:extLst>
                <a:ext uri="{FF2B5EF4-FFF2-40B4-BE49-F238E27FC236}">
                  <a16:creationId xmlns:a16="http://schemas.microsoft.com/office/drawing/2014/main" id="{C957D18D-9BEF-2814-87E0-4E0F9DC084C6}"/>
                </a:ext>
              </a:extLst>
            </p:cNvPr>
            <p:cNvSpPr/>
            <p:nvPr/>
          </p:nvSpPr>
          <p:spPr>
            <a:xfrm>
              <a:off x="1386606" y="5770992"/>
              <a:ext cx="7341754" cy="1002212"/>
            </a:xfrm>
            <a:prstGeom prst="rightArrow">
              <a:avLst>
                <a:gd name="adj1" fmla="val 50000"/>
                <a:gd name="adj2" fmla="val 258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79" name="Freeform: Shape 78">
              <a:extLst>
                <a:ext uri="{FF2B5EF4-FFF2-40B4-BE49-F238E27FC236}">
                  <a16:creationId xmlns:a16="http://schemas.microsoft.com/office/drawing/2014/main" id="{E57ECAE1-6823-B347-E541-ED59BB4AC4EF}"/>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Long-term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80" name="Freeform: Shape 79">
              <a:extLst>
                <a:ext uri="{FF2B5EF4-FFF2-40B4-BE49-F238E27FC236}">
                  <a16:creationId xmlns:a16="http://schemas.microsoft.com/office/drawing/2014/main" id="{5BE5B479-2607-0F03-09E9-62580E1FB228}"/>
                </a:ext>
              </a:extLst>
            </p:cNvPr>
            <p:cNvSpPr/>
            <p:nvPr/>
          </p:nvSpPr>
          <p:spPr>
            <a:xfrm>
              <a:off x="4350761"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Mid-term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81" name="Freeform: Shape 80">
              <a:extLst>
                <a:ext uri="{FF2B5EF4-FFF2-40B4-BE49-F238E27FC236}">
                  <a16:creationId xmlns:a16="http://schemas.microsoft.com/office/drawing/2014/main" id="{82F4FCDB-EF79-9EF0-7198-B466F4677335}"/>
                </a:ext>
              </a:extLst>
            </p:cNvPr>
            <p:cNvSpPr/>
            <p:nvPr/>
          </p:nvSpPr>
          <p:spPr>
            <a:xfrm>
              <a:off x="2150575"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Short-term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grpSp>
      <p:pic>
        <p:nvPicPr>
          <p:cNvPr id="97" name="Picture 96">
            <a:extLst>
              <a:ext uri="{FF2B5EF4-FFF2-40B4-BE49-F238E27FC236}">
                <a16:creationId xmlns:a16="http://schemas.microsoft.com/office/drawing/2014/main" id="{764B7BFA-BFA1-887E-5B03-45A75A79485D}"/>
              </a:ext>
            </a:extLst>
          </p:cNvPr>
          <p:cNvPicPr>
            <a:picLocks noChangeAspect="1"/>
          </p:cNvPicPr>
          <p:nvPr/>
        </p:nvPicPr>
        <p:blipFill>
          <a:blip r:embed="rId3"/>
          <a:stretch>
            <a:fillRect/>
          </a:stretch>
        </p:blipFill>
        <p:spPr>
          <a:xfrm>
            <a:off x="5957134" y="4399729"/>
            <a:ext cx="1051626" cy="465804"/>
          </a:xfrm>
          <a:prstGeom prst="rect">
            <a:avLst/>
          </a:prstGeom>
        </p:spPr>
      </p:pic>
      <p:pic>
        <p:nvPicPr>
          <p:cNvPr id="99" name="Picture 98">
            <a:extLst>
              <a:ext uri="{FF2B5EF4-FFF2-40B4-BE49-F238E27FC236}">
                <a16:creationId xmlns:a16="http://schemas.microsoft.com/office/drawing/2014/main" id="{322193C1-410D-DC82-AB33-E58A555F8F14}"/>
              </a:ext>
            </a:extLst>
          </p:cNvPr>
          <p:cNvPicPr>
            <a:picLocks noChangeAspect="1"/>
          </p:cNvPicPr>
          <p:nvPr/>
        </p:nvPicPr>
        <p:blipFill>
          <a:blip r:embed="rId4"/>
          <a:stretch>
            <a:fillRect/>
          </a:stretch>
        </p:blipFill>
        <p:spPr>
          <a:xfrm>
            <a:off x="5941993" y="3774423"/>
            <a:ext cx="1137861" cy="501497"/>
          </a:xfrm>
          <a:prstGeom prst="rect">
            <a:avLst/>
          </a:prstGeom>
        </p:spPr>
      </p:pic>
      <p:pic>
        <p:nvPicPr>
          <p:cNvPr id="101" name="Picture 100">
            <a:extLst>
              <a:ext uri="{FF2B5EF4-FFF2-40B4-BE49-F238E27FC236}">
                <a16:creationId xmlns:a16="http://schemas.microsoft.com/office/drawing/2014/main" id="{C1498A13-03A6-5B7E-84EF-47D7BF6933FC}"/>
              </a:ext>
            </a:extLst>
          </p:cNvPr>
          <p:cNvPicPr>
            <a:picLocks noChangeAspect="1"/>
          </p:cNvPicPr>
          <p:nvPr/>
        </p:nvPicPr>
        <p:blipFill>
          <a:blip r:embed="rId5"/>
          <a:stretch>
            <a:fillRect/>
          </a:stretch>
        </p:blipFill>
        <p:spPr>
          <a:xfrm>
            <a:off x="5019405" y="3710368"/>
            <a:ext cx="910998" cy="591940"/>
          </a:xfrm>
          <a:prstGeom prst="rect">
            <a:avLst/>
          </a:prstGeom>
        </p:spPr>
      </p:pic>
      <p:pic>
        <p:nvPicPr>
          <p:cNvPr id="119" name="Picture 118">
            <a:extLst>
              <a:ext uri="{FF2B5EF4-FFF2-40B4-BE49-F238E27FC236}">
                <a16:creationId xmlns:a16="http://schemas.microsoft.com/office/drawing/2014/main" id="{B677277F-EDD1-3377-EE4A-D501676D9FCE}"/>
              </a:ext>
            </a:extLst>
          </p:cNvPr>
          <p:cNvPicPr>
            <a:picLocks noChangeAspect="1"/>
          </p:cNvPicPr>
          <p:nvPr/>
        </p:nvPicPr>
        <p:blipFill>
          <a:blip r:embed="rId4"/>
          <a:stretch>
            <a:fillRect/>
          </a:stretch>
        </p:blipFill>
        <p:spPr>
          <a:xfrm>
            <a:off x="2114438" y="3799537"/>
            <a:ext cx="1137861" cy="483742"/>
          </a:xfrm>
          <a:prstGeom prst="rect">
            <a:avLst/>
          </a:prstGeom>
        </p:spPr>
      </p:pic>
      <p:pic>
        <p:nvPicPr>
          <p:cNvPr id="120" name="Picture 119">
            <a:extLst>
              <a:ext uri="{FF2B5EF4-FFF2-40B4-BE49-F238E27FC236}">
                <a16:creationId xmlns:a16="http://schemas.microsoft.com/office/drawing/2014/main" id="{DF314410-4ABA-D171-708C-89F078F3E95B}"/>
              </a:ext>
            </a:extLst>
          </p:cNvPr>
          <p:cNvPicPr>
            <a:picLocks noChangeAspect="1"/>
          </p:cNvPicPr>
          <p:nvPr/>
        </p:nvPicPr>
        <p:blipFill>
          <a:blip r:embed="rId5"/>
          <a:stretch>
            <a:fillRect/>
          </a:stretch>
        </p:blipFill>
        <p:spPr>
          <a:xfrm>
            <a:off x="1231716" y="3693115"/>
            <a:ext cx="910998" cy="591940"/>
          </a:xfrm>
          <a:prstGeom prst="rect">
            <a:avLst/>
          </a:prstGeom>
        </p:spPr>
      </p:pic>
      <p:pic>
        <p:nvPicPr>
          <p:cNvPr id="121" name="Picture 120">
            <a:extLst>
              <a:ext uri="{FF2B5EF4-FFF2-40B4-BE49-F238E27FC236}">
                <a16:creationId xmlns:a16="http://schemas.microsoft.com/office/drawing/2014/main" id="{7C4DED4A-4AAA-70AB-7805-DF0F710E1FAE}"/>
              </a:ext>
            </a:extLst>
          </p:cNvPr>
          <p:cNvPicPr>
            <a:picLocks noChangeAspect="1"/>
          </p:cNvPicPr>
          <p:nvPr/>
        </p:nvPicPr>
        <p:blipFill>
          <a:blip r:embed="rId3"/>
          <a:stretch>
            <a:fillRect/>
          </a:stretch>
        </p:blipFill>
        <p:spPr>
          <a:xfrm>
            <a:off x="2168909" y="4353349"/>
            <a:ext cx="1051626" cy="465804"/>
          </a:xfrm>
          <a:prstGeom prst="rect">
            <a:avLst/>
          </a:prstGeom>
        </p:spPr>
      </p:pic>
      <p:pic>
        <p:nvPicPr>
          <p:cNvPr id="122" name="Picture 121">
            <a:extLst>
              <a:ext uri="{FF2B5EF4-FFF2-40B4-BE49-F238E27FC236}">
                <a16:creationId xmlns:a16="http://schemas.microsoft.com/office/drawing/2014/main" id="{584D3480-1801-A08C-5F19-2541C9F2C153}"/>
              </a:ext>
            </a:extLst>
          </p:cNvPr>
          <p:cNvPicPr>
            <a:picLocks noChangeAspect="1"/>
          </p:cNvPicPr>
          <p:nvPr/>
        </p:nvPicPr>
        <p:blipFill>
          <a:blip r:embed="rId6"/>
          <a:stretch>
            <a:fillRect/>
          </a:stretch>
        </p:blipFill>
        <p:spPr>
          <a:xfrm>
            <a:off x="2155299" y="4811232"/>
            <a:ext cx="1065236" cy="455999"/>
          </a:xfrm>
          <a:prstGeom prst="rect">
            <a:avLst/>
          </a:prstGeom>
        </p:spPr>
      </p:pic>
      <p:pic>
        <p:nvPicPr>
          <p:cNvPr id="126" name="Picture 125">
            <a:extLst>
              <a:ext uri="{FF2B5EF4-FFF2-40B4-BE49-F238E27FC236}">
                <a16:creationId xmlns:a16="http://schemas.microsoft.com/office/drawing/2014/main" id="{92F6F1B4-F3C8-AD28-12CE-E0218A1DF00F}"/>
              </a:ext>
            </a:extLst>
          </p:cNvPr>
          <p:cNvPicPr>
            <a:picLocks noChangeAspect="1"/>
          </p:cNvPicPr>
          <p:nvPr/>
        </p:nvPicPr>
        <p:blipFill>
          <a:blip r:embed="rId7"/>
          <a:stretch>
            <a:fillRect/>
          </a:stretch>
        </p:blipFill>
        <p:spPr>
          <a:xfrm>
            <a:off x="2196547" y="5385593"/>
            <a:ext cx="850031" cy="427333"/>
          </a:xfrm>
          <a:prstGeom prst="rect">
            <a:avLst/>
          </a:prstGeom>
        </p:spPr>
      </p:pic>
      <p:pic>
        <p:nvPicPr>
          <p:cNvPr id="127" name="Picture 126">
            <a:extLst>
              <a:ext uri="{FF2B5EF4-FFF2-40B4-BE49-F238E27FC236}">
                <a16:creationId xmlns:a16="http://schemas.microsoft.com/office/drawing/2014/main" id="{78FE2BD7-096E-1202-7B4B-7386E35A595A}"/>
              </a:ext>
            </a:extLst>
          </p:cNvPr>
          <p:cNvPicPr>
            <a:picLocks noChangeAspect="1"/>
          </p:cNvPicPr>
          <p:nvPr/>
        </p:nvPicPr>
        <p:blipFill>
          <a:blip r:embed="rId8"/>
          <a:stretch>
            <a:fillRect/>
          </a:stretch>
        </p:blipFill>
        <p:spPr>
          <a:xfrm>
            <a:off x="2556380" y="5779284"/>
            <a:ext cx="901792" cy="413106"/>
          </a:xfrm>
          <a:prstGeom prst="rect">
            <a:avLst/>
          </a:prstGeom>
        </p:spPr>
      </p:pic>
      <p:pic>
        <p:nvPicPr>
          <p:cNvPr id="131" name="Picture 130">
            <a:extLst>
              <a:ext uri="{FF2B5EF4-FFF2-40B4-BE49-F238E27FC236}">
                <a16:creationId xmlns:a16="http://schemas.microsoft.com/office/drawing/2014/main" id="{E2CF14F9-54A6-C7D6-82D9-F6E13BC180E2}"/>
              </a:ext>
            </a:extLst>
          </p:cNvPr>
          <p:cNvPicPr>
            <a:picLocks noChangeAspect="1"/>
          </p:cNvPicPr>
          <p:nvPr/>
        </p:nvPicPr>
        <p:blipFill>
          <a:blip r:embed="rId3"/>
          <a:stretch>
            <a:fillRect/>
          </a:stretch>
        </p:blipFill>
        <p:spPr>
          <a:xfrm>
            <a:off x="9738354" y="4461437"/>
            <a:ext cx="1051626" cy="465804"/>
          </a:xfrm>
          <a:prstGeom prst="rect">
            <a:avLst/>
          </a:prstGeom>
        </p:spPr>
      </p:pic>
      <p:pic>
        <p:nvPicPr>
          <p:cNvPr id="132" name="Picture 131">
            <a:extLst>
              <a:ext uri="{FF2B5EF4-FFF2-40B4-BE49-F238E27FC236}">
                <a16:creationId xmlns:a16="http://schemas.microsoft.com/office/drawing/2014/main" id="{0BCC9236-A343-948C-5E89-E2DAD6170C2F}"/>
              </a:ext>
            </a:extLst>
          </p:cNvPr>
          <p:cNvPicPr>
            <a:picLocks noChangeAspect="1"/>
          </p:cNvPicPr>
          <p:nvPr/>
        </p:nvPicPr>
        <p:blipFill>
          <a:blip r:embed="rId6"/>
          <a:stretch>
            <a:fillRect/>
          </a:stretch>
        </p:blipFill>
        <p:spPr>
          <a:xfrm>
            <a:off x="9753239" y="4918113"/>
            <a:ext cx="1065236" cy="455999"/>
          </a:xfrm>
          <a:prstGeom prst="rect">
            <a:avLst/>
          </a:prstGeom>
        </p:spPr>
      </p:pic>
      <p:pic>
        <p:nvPicPr>
          <p:cNvPr id="133" name="Picture 132">
            <a:extLst>
              <a:ext uri="{FF2B5EF4-FFF2-40B4-BE49-F238E27FC236}">
                <a16:creationId xmlns:a16="http://schemas.microsoft.com/office/drawing/2014/main" id="{B4978011-7E5F-D366-F54C-1E6F6C095DD0}"/>
              </a:ext>
            </a:extLst>
          </p:cNvPr>
          <p:cNvPicPr>
            <a:picLocks noChangeAspect="1"/>
          </p:cNvPicPr>
          <p:nvPr/>
        </p:nvPicPr>
        <p:blipFill>
          <a:blip r:embed="rId4"/>
          <a:stretch>
            <a:fillRect/>
          </a:stretch>
        </p:blipFill>
        <p:spPr>
          <a:xfrm>
            <a:off x="9738354" y="3810792"/>
            <a:ext cx="1137861" cy="491516"/>
          </a:xfrm>
          <a:prstGeom prst="rect">
            <a:avLst/>
          </a:prstGeom>
        </p:spPr>
      </p:pic>
      <p:pic>
        <p:nvPicPr>
          <p:cNvPr id="134" name="Picture 133">
            <a:extLst>
              <a:ext uri="{FF2B5EF4-FFF2-40B4-BE49-F238E27FC236}">
                <a16:creationId xmlns:a16="http://schemas.microsoft.com/office/drawing/2014/main" id="{74B129CC-7290-2F68-D533-B18545481F42}"/>
              </a:ext>
            </a:extLst>
          </p:cNvPr>
          <p:cNvPicPr>
            <a:picLocks noChangeAspect="1"/>
          </p:cNvPicPr>
          <p:nvPr/>
        </p:nvPicPr>
        <p:blipFill>
          <a:blip r:embed="rId5"/>
          <a:stretch>
            <a:fillRect/>
          </a:stretch>
        </p:blipFill>
        <p:spPr>
          <a:xfrm>
            <a:off x="8705796" y="3738638"/>
            <a:ext cx="910998" cy="591940"/>
          </a:xfrm>
          <a:prstGeom prst="rect">
            <a:avLst/>
          </a:prstGeom>
        </p:spPr>
      </p:pic>
      <p:cxnSp>
        <p:nvCxnSpPr>
          <p:cNvPr id="138" name="Straight Arrow Connector 137">
            <a:extLst>
              <a:ext uri="{FF2B5EF4-FFF2-40B4-BE49-F238E27FC236}">
                <a16:creationId xmlns:a16="http://schemas.microsoft.com/office/drawing/2014/main" id="{6A34140B-EB08-F158-7E68-B341469E88B6}"/>
              </a:ext>
            </a:extLst>
          </p:cNvPr>
          <p:cNvCxnSpPr>
            <a:cxnSpLocks/>
            <a:endCxn id="14" idx="0"/>
          </p:cNvCxnSpPr>
          <p:nvPr/>
        </p:nvCxnSpPr>
        <p:spPr>
          <a:xfrm>
            <a:off x="2576192" y="2192815"/>
            <a:ext cx="4620" cy="310723"/>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142" name="Straight Arrow Connector 141">
            <a:extLst>
              <a:ext uri="{FF2B5EF4-FFF2-40B4-BE49-F238E27FC236}">
                <a16:creationId xmlns:a16="http://schemas.microsoft.com/office/drawing/2014/main" id="{75829E7C-2885-462A-C6C0-F5E77150B52A}"/>
              </a:ext>
            </a:extLst>
          </p:cNvPr>
          <p:cNvCxnSpPr>
            <a:cxnSpLocks/>
            <a:endCxn id="27" idx="0"/>
          </p:cNvCxnSpPr>
          <p:nvPr/>
        </p:nvCxnSpPr>
        <p:spPr>
          <a:xfrm>
            <a:off x="10249348" y="2167361"/>
            <a:ext cx="11315" cy="336177"/>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8985FA91-B484-4914-ED01-9759237058D8}"/>
              </a:ext>
            </a:extLst>
          </p:cNvPr>
          <p:cNvCxnSpPr>
            <a:cxnSpLocks/>
            <a:endCxn id="15" idx="0"/>
          </p:cNvCxnSpPr>
          <p:nvPr/>
        </p:nvCxnSpPr>
        <p:spPr>
          <a:xfrm>
            <a:off x="6446851" y="2192815"/>
            <a:ext cx="1" cy="300817"/>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F1AA6E3E-49D3-86D8-6613-EC9794461125}"/>
              </a:ext>
            </a:extLst>
          </p:cNvPr>
          <p:cNvCxnSpPr>
            <a:cxnSpLocks/>
          </p:cNvCxnSpPr>
          <p:nvPr/>
        </p:nvCxnSpPr>
        <p:spPr>
          <a:xfrm flipV="1">
            <a:off x="2576192" y="2167361"/>
            <a:ext cx="7684471" cy="25454"/>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E22C2D7-C612-0DB2-EC6D-882921159B1C}"/>
              </a:ext>
            </a:extLst>
          </p:cNvPr>
          <p:cNvSpPr txBox="1"/>
          <p:nvPr/>
        </p:nvSpPr>
        <p:spPr>
          <a:xfrm>
            <a:off x="758851" y="1097225"/>
            <a:ext cx="11155906" cy="738664"/>
          </a:xfrm>
          <a:prstGeom prst="rect">
            <a:avLst/>
          </a:prstGeom>
          <a:solidFill>
            <a:schemeClr val="bg1">
              <a:lumMod val="95000"/>
            </a:schemeClr>
          </a:solidFill>
          <a:ln>
            <a:noFill/>
          </a:ln>
        </p:spPr>
        <p:txBody>
          <a:bodyPr wrap="square">
            <a:spAutoFit/>
          </a:bodyPr>
          <a:lstStyle/>
          <a:p>
            <a:pPr algn="ctr">
              <a:spcBef>
                <a:spcPts val="600"/>
              </a:spcBef>
            </a:pPr>
            <a:r>
              <a:rPr lang="en-US" sz="1400">
                <a:latin typeface="Calibri" panose="020F0502020204030204" pitchFamily="34" charset="0"/>
                <a:ea typeface="Calibri" panose="020F0502020204030204" pitchFamily="34" charset="0"/>
                <a:cs typeface="Calibri" panose="020F0502020204030204" pitchFamily="34" charset="0"/>
              </a:rPr>
              <a:t>These highly interconnected systems are </a:t>
            </a:r>
            <a:r>
              <a:rPr lang="en-US" sz="1400" b="1">
                <a:latin typeface="Calibri" panose="020F0502020204030204" pitchFamily="34" charset="0"/>
                <a:ea typeface="Calibri" panose="020F0502020204030204" pitchFamily="34" charset="0"/>
                <a:cs typeface="Calibri" panose="020F0502020204030204" pitchFamily="34" charset="0"/>
              </a:rPr>
              <a:t>significantly impacted by XZ interactions</a:t>
            </a:r>
            <a:r>
              <a:rPr lang="en-US" sz="1400">
                <a:latin typeface="Calibri" panose="020F0502020204030204" pitchFamily="34" charset="0"/>
                <a:ea typeface="Calibri" panose="020F0502020204030204" pitchFamily="34" charset="0"/>
                <a:cs typeface="Calibri" panose="020F0502020204030204" pitchFamily="34" charset="0"/>
              </a:rPr>
              <a:t>, such as loop flows. </a:t>
            </a:r>
            <a:r>
              <a:rPr lang="en-US" sz="1400" b="1">
                <a:latin typeface="Calibri" panose="020F0502020204030204" pitchFamily="34" charset="0"/>
                <a:ea typeface="Calibri" panose="020F0502020204030204" pitchFamily="34" charset="0"/>
                <a:cs typeface="Calibri" panose="020F0502020204030204" pitchFamily="34" charset="0"/>
              </a:rPr>
              <a:t>Congestions are generally long term </a:t>
            </a:r>
            <a:r>
              <a:rPr lang="en-US" sz="1400">
                <a:latin typeface="Calibri" panose="020F0502020204030204" pitchFamily="34" charset="0"/>
                <a:ea typeface="Calibri" panose="020F0502020204030204" pitchFamily="34" charset="0"/>
                <a:cs typeface="Calibri" panose="020F0502020204030204" pitchFamily="34" charset="0"/>
              </a:rPr>
              <a:t>but shaped by both domestic &amp; </a:t>
            </a:r>
            <a:r>
              <a:rPr lang="en-US" sz="1400" err="1">
                <a:latin typeface="Calibri" panose="020F0502020204030204" pitchFamily="34" charset="0"/>
                <a:ea typeface="Calibri" panose="020F0502020204030204" pitchFamily="34" charset="0"/>
                <a:cs typeface="Calibri" panose="020F0502020204030204" pitchFamily="34" charset="0"/>
              </a:rPr>
              <a:t>neighbouring</a:t>
            </a:r>
            <a:r>
              <a:rPr lang="en-US" sz="1400">
                <a:latin typeface="Calibri" panose="020F0502020204030204" pitchFamily="34" charset="0"/>
                <a:ea typeface="Calibri" panose="020F0502020204030204" pitchFamily="34" charset="0"/>
                <a:cs typeface="Calibri" panose="020F0502020204030204" pitchFamily="34" charset="0"/>
              </a:rPr>
              <a:t> grid conditions, making coordination across BZ essential. </a:t>
            </a:r>
            <a:r>
              <a:rPr lang="en-US" sz="1400" b="1">
                <a:latin typeface="Calibri" panose="020F0502020204030204" pitchFamily="34" charset="0"/>
                <a:ea typeface="Calibri" panose="020F0502020204030204" pitchFamily="34" charset="0"/>
                <a:cs typeface="Calibri" panose="020F0502020204030204" pitchFamily="34" charset="0"/>
              </a:rPr>
              <a:t>Increasing variability &amp; uncertainty</a:t>
            </a:r>
            <a:r>
              <a:rPr lang="en-US" sz="1400">
                <a:latin typeface="Calibri" panose="020F0502020204030204" pitchFamily="34" charset="0"/>
                <a:ea typeface="Calibri" panose="020F0502020204030204" pitchFamily="34" charset="0"/>
                <a:cs typeface="Calibri" panose="020F0502020204030204" pitchFamily="34" charset="0"/>
              </a:rPr>
              <a:t> leads to more volatile short-term congestion, requiring </a:t>
            </a:r>
            <a:r>
              <a:rPr lang="en-US" sz="1400" b="1">
                <a:latin typeface="Calibri" panose="020F0502020204030204" pitchFamily="34" charset="0"/>
                <a:ea typeface="Calibri" panose="020F0502020204030204" pitchFamily="34" charset="0"/>
                <a:cs typeface="Calibri" panose="020F0502020204030204" pitchFamily="34" charset="0"/>
              </a:rPr>
              <a:t>more frequent, near real-time interventions. </a:t>
            </a:r>
          </a:p>
        </p:txBody>
      </p:sp>
      <p:pic>
        <p:nvPicPr>
          <p:cNvPr id="3" name="Picture 2">
            <a:extLst>
              <a:ext uri="{FF2B5EF4-FFF2-40B4-BE49-F238E27FC236}">
                <a16:creationId xmlns:a16="http://schemas.microsoft.com/office/drawing/2014/main" id="{7FAED44C-3E14-C90F-F0BB-5B8AA498E83C}"/>
              </a:ext>
            </a:extLst>
          </p:cNvPr>
          <p:cNvPicPr>
            <a:picLocks noChangeAspect="1"/>
          </p:cNvPicPr>
          <p:nvPr/>
        </p:nvPicPr>
        <p:blipFill>
          <a:blip r:embed="rId9"/>
          <a:stretch>
            <a:fillRect/>
          </a:stretch>
        </p:blipFill>
        <p:spPr>
          <a:xfrm>
            <a:off x="3094795" y="3063576"/>
            <a:ext cx="1030519" cy="466366"/>
          </a:xfrm>
          <a:prstGeom prst="rect">
            <a:avLst/>
          </a:prstGeom>
        </p:spPr>
      </p:pic>
      <p:pic>
        <p:nvPicPr>
          <p:cNvPr id="4" name="Picture 3">
            <a:extLst>
              <a:ext uri="{FF2B5EF4-FFF2-40B4-BE49-F238E27FC236}">
                <a16:creationId xmlns:a16="http://schemas.microsoft.com/office/drawing/2014/main" id="{3F98B452-FFA8-CAC6-3119-BBD65A8B9EA5}"/>
              </a:ext>
            </a:extLst>
          </p:cNvPr>
          <p:cNvPicPr>
            <a:picLocks noChangeAspect="1"/>
          </p:cNvPicPr>
          <p:nvPr/>
        </p:nvPicPr>
        <p:blipFill>
          <a:blip r:embed="rId10"/>
          <a:stretch>
            <a:fillRect/>
          </a:stretch>
        </p:blipFill>
        <p:spPr>
          <a:xfrm>
            <a:off x="1061303" y="5742337"/>
            <a:ext cx="850031" cy="381048"/>
          </a:xfrm>
          <a:prstGeom prst="rect">
            <a:avLst/>
          </a:prstGeom>
        </p:spPr>
      </p:pic>
      <p:pic>
        <p:nvPicPr>
          <p:cNvPr id="5" name="Picture 4">
            <a:extLst>
              <a:ext uri="{FF2B5EF4-FFF2-40B4-BE49-F238E27FC236}">
                <a16:creationId xmlns:a16="http://schemas.microsoft.com/office/drawing/2014/main" id="{8C5869F2-7280-9502-EC85-4520606CFE31}"/>
              </a:ext>
            </a:extLst>
          </p:cNvPr>
          <p:cNvPicPr>
            <a:picLocks noChangeAspect="1"/>
          </p:cNvPicPr>
          <p:nvPr/>
        </p:nvPicPr>
        <p:blipFill>
          <a:blip r:embed="rId7"/>
          <a:stretch>
            <a:fillRect/>
          </a:stretch>
        </p:blipFill>
        <p:spPr>
          <a:xfrm>
            <a:off x="5911789" y="5374112"/>
            <a:ext cx="850031" cy="427333"/>
          </a:xfrm>
          <a:prstGeom prst="rect">
            <a:avLst/>
          </a:prstGeom>
        </p:spPr>
      </p:pic>
      <p:pic>
        <p:nvPicPr>
          <p:cNvPr id="7" name="Picture 6">
            <a:extLst>
              <a:ext uri="{FF2B5EF4-FFF2-40B4-BE49-F238E27FC236}">
                <a16:creationId xmlns:a16="http://schemas.microsoft.com/office/drawing/2014/main" id="{133101EE-2265-30CB-8200-307A9ED69BA2}"/>
              </a:ext>
            </a:extLst>
          </p:cNvPr>
          <p:cNvPicPr>
            <a:picLocks noChangeAspect="1"/>
          </p:cNvPicPr>
          <p:nvPr/>
        </p:nvPicPr>
        <p:blipFill>
          <a:blip r:embed="rId11"/>
          <a:stretch>
            <a:fillRect/>
          </a:stretch>
        </p:blipFill>
        <p:spPr>
          <a:xfrm>
            <a:off x="6790743" y="5399281"/>
            <a:ext cx="848739" cy="420328"/>
          </a:xfrm>
          <a:prstGeom prst="rect">
            <a:avLst/>
          </a:prstGeom>
        </p:spPr>
      </p:pic>
      <p:pic>
        <p:nvPicPr>
          <p:cNvPr id="10" name="Picture 9">
            <a:extLst>
              <a:ext uri="{FF2B5EF4-FFF2-40B4-BE49-F238E27FC236}">
                <a16:creationId xmlns:a16="http://schemas.microsoft.com/office/drawing/2014/main" id="{2BC9D2DE-13AA-EE64-2344-F148862CFA24}"/>
              </a:ext>
            </a:extLst>
          </p:cNvPr>
          <p:cNvPicPr>
            <a:picLocks noChangeAspect="1"/>
          </p:cNvPicPr>
          <p:nvPr/>
        </p:nvPicPr>
        <p:blipFill>
          <a:blip r:embed="rId12"/>
          <a:stretch>
            <a:fillRect/>
          </a:stretch>
        </p:blipFill>
        <p:spPr>
          <a:xfrm>
            <a:off x="7008760" y="3097727"/>
            <a:ext cx="919608" cy="448908"/>
          </a:xfrm>
          <a:prstGeom prst="rect">
            <a:avLst/>
          </a:prstGeom>
        </p:spPr>
      </p:pic>
      <p:pic>
        <p:nvPicPr>
          <p:cNvPr id="13" name="Picture 12">
            <a:extLst>
              <a:ext uri="{FF2B5EF4-FFF2-40B4-BE49-F238E27FC236}">
                <a16:creationId xmlns:a16="http://schemas.microsoft.com/office/drawing/2014/main" id="{89D52B97-0161-5F74-F8F0-56C494361389}"/>
              </a:ext>
            </a:extLst>
          </p:cNvPr>
          <p:cNvPicPr>
            <a:picLocks noChangeAspect="1"/>
          </p:cNvPicPr>
          <p:nvPr/>
        </p:nvPicPr>
        <p:blipFill>
          <a:blip r:embed="rId13"/>
          <a:stretch>
            <a:fillRect/>
          </a:stretch>
        </p:blipFill>
        <p:spPr>
          <a:xfrm>
            <a:off x="8346146" y="5529083"/>
            <a:ext cx="1054995" cy="622620"/>
          </a:xfrm>
          <a:prstGeom prst="rect">
            <a:avLst/>
          </a:prstGeom>
        </p:spPr>
      </p:pic>
      <p:pic>
        <p:nvPicPr>
          <p:cNvPr id="21" name="Picture 20">
            <a:extLst>
              <a:ext uri="{FF2B5EF4-FFF2-40B4-BE49-F238E27FC236}">
                <a16:creationId xmlns:a16="http://schemas.microsoft.com/office/drawing/2014/main" id="{038A17A9-6DBD-9EA1-56C6-BA90228B9B16}"/>
              </a:ext>
            </a:extLst>
          </p:cNvPr>
          <p:cNvPicPr>
            <a:picLocks noChangeAspect="1"/>
          </p:cNvPicPr>
          <p:nvPr/>
        </p:nvPicPr>
        <p:blipFill>
          <a:blip r:embed="rId14"/>
          <a:stretch>
            <a:fillRect/>
          </a:stretch>
        </p:blipFill>
        <p:spPr>
          <a:xfrm>
            <a:off x="11265578" y="5478217"/>
            <a:ext cx="987498" cy="714173"/>
          </a:xfrm>
          <a:prstGeom prst="rect">
            <a:avLst/>
          </a:prstGeom>
        </p:spPr>
      </p:pic>
      <p:pic>
        <p:nvPicPr>
          <p:cNvPr id="22" name="Picture 21">
            <a:extLst>
              <a:ext uri="{FF2B5EF4-FFF2-40B4-BE49-F238E27FC236}">
                <a16:creationId xmlns:a16="http://schemas.microsoft.com/office/drawing/2014/main" id="{7A1B82C2-CF80-8566-367C-3EECCCDAB68E}"/>
              </a:ext>
            </a:extLst>
          </p:cNvPr>
          <p:cNvPicPr>
            <a:picLocks noChangeAspect="1"/>
          </p:cNvPicPr>
          <p:nvPr/>
        </p:nvPicPr>
        <p:blipFill>
          <a:blip r:embed="rId15"/>
          <a:stretch>
            <a:fillRect/>
          </a:stretch>
        </p:blipFill>
        <p:spPr>
          <a:xfrm>
            <a:off x="11358346" y="3104582"/>
            <a:ext cx="716523" cy="470356"/>
          </a:xfrm>
          <a:prstGeom prst="rect">
            <a:avLst/>
          </a:prstGeom>
        </p:spPr>
      </p:pic>
      <p:pic>
        <p:nvPicPr>
          <p:cNvPr id="23" name="Picture 22">
            <a:extLst>
              <a:ext uri="{FF2B5EF4-FFF2-40B4-BE49-F238E27FC236}">
                <a16:creationId xmlns:a16="http://schemas.microsoft.com/office/drawing/2014/main" id="{522CDA05-1846-3E3D-6A91-B3FAEA73639A}"/>
              </a:ext>
            </a:extLst>
          </p:cNvPr>
          <p:cNvPicPr>
            <a:picLocks noChangeAspect="1"/>
          </p:cNvPicPr>
          <p:nvPr/>
        </p:nvPicPr>
        <p:blipFill>
          <a:blip r:embed="rId16"/>
          <a:stretch>
            <a:fillRect/>
          </a:stretch>
        </p:blipFill>
        <p:spPr>
          <a:xfrm>
            <a:off x="6563365" y="5788740"/>
            <a:ext cx="725578" cy="409601"/>
          </a:xfrm>
          <a:prstGeom prst="rect">
            <a:avLst/>
          </a:prstGeom>
        </p:spPr>
      </p:pic>
      <p:pic>
        <p:nvPicPr>
          <p:cNvPr id="8" name="Picture 7">
            <a:extLst>
              <a:ext uri="{FF2B5EF4-FFF2-40B4-BE49-F238E27FC236}">
                <a16:creationId xmlns:a16="http://schemas.microsoft.com/office/drawing/2014/main" id="{D82056CA-796B-DFA2-423C-BF37331EC7DC}"/>
              </a:ext>
            </a:extLst>
          </p:cNvPr>
          <p:cNvPicPr>
            <a:picLocks noChangeAspect="1"/>
          </p:cNvPicPr>
          <p:nvPr/>
        </p:nvPicPr>
        <p:blipFill>
          <a:blip r:embed="rId6"/>
          <a:stretch>
            <a:fillRect/>
          </a:stretch>
        </p:blipFill>
        <p:spPr>
          <a:xfrm>
            <a:off x="5957134" y="4877532"/>
            <a:ext cx="1065236" cy="455999"/>
          </a:xfrm>
          <a:prstGeom prst="rect">
            <a:avLst/>
          </a:prstGeom>
        </p:spPr>
      </p:pic>
      <p:pic>
        <p:nvPicPr>
          <p:cNvPr id="24" name="Picture 23">
            <a:extLst>
              <a:ext uri="{FF2B5EF4-FFF2-40B4-BE49-F238E27FC236}">
                <a16:creationId xmlns:a16="http://schemas.microsoft.com/office/drawing/2014/main" id="{48FEDE5D-CB3D-13EF-8ABD-359960368729}"/>
              </a:ext>
            </a:extLst>
          </p:cNvPr>
          <p:cNvPicPr>
            <a:picLocks noChangeAspect="1"/>
          </p:cNvPicPr>
          <p:nvPr/>
        </p:nvPicPr>
        <p:blipFill>
          <a:blip r:embed="rId10"/>
          <a:stretch>
            <a:fillRect/>
          </a:stretch>
        </p:blipFill>
        <p:spPr>
          <a:xfrm>
            <a:off x="4778605" y="5729568"/>
            <a:ext cx="850031" cy="381048"/>
          </a:xfrm>
          <a:prstGeom prst="rect">
            <a:avLst/>
          </a:prstGeom>
        </p:spPr>
      </p:pic>
      <p:pic>
        <p:nvPicPr>
          <p:cNvPr id="25" name="Picture 24">
            <a:extLst>
              <a:ext uri="{FF2B5EF4-FFF2-40B4-BE49-F238E27FC236}">
                <a16:creationId xmlns:a16="http://schemas.microsoft.com/office/drawing/2014/main" id="{8D880B53-975E-F9A6-D4A5-F221570B80D9}"/>
              </a:ext>
            </a:extLst>
          </p:cNvPr>
          <p:cNvPicPr>
            <a:picLocks noChangeAspect="1"/>
          </p:cNvPicPr>
          <p:nvPr/>
        </p:nvPicPr>
        <p:blipFill>
          <a:blip r:embed="rId17"/>
          <a:stretch>
            <a:fillRect/>
          </a:stretch>
        </p:blipFill>
        <p:spPr>
          <a:xfrm>
            <a:off x="8390174" y="3042487"/>
            <a:ext cx="1099529" cy="515446"/>
          </a:xfrm>
          <a:prstGeom prst="rect">
            <a:avLst/>
          </a:prstGeom>
        </p:spPr>
      </p:pic>
    </p:spTree>
    <p:extLst>
      <p:ext uri="{BB962C8B-B14F-4D97-AF65-F5344CB8AC3E}">
        <p14:creationId xmlns:p14="http://schemas.microsoft.com/office/powerpoint/2010/main" val="390997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1E132-8EBB-DECF-6D47-C823DA0BCD9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34761DE-54A5-7C3D-B2A5-95DF6599D745}"/>
              </a:ext>
            </a:extLst>
          </p:cNvPr>
          <p:cNvSpPr>
            <a:spLocks noGrp="1"/>
          </p:cNvSpPr>
          <p:nvPr/>
        </p:nvSpPr>
        <p:spPr>
          <a:xfrm>
            <a:off x="401309" y="619394"/>
            <a:ext cx="11617788" cy="659675"/>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a:lnSpc>
                <a:spcPts val="3600"/>
              </a:lnSpc>
              <a:spcBef>
                <a:spcPts val="600"/>
              </a:spcBef>
            </a:pPr>
            <a:r>
              <a:rPr lang="en-GB"/>
              <a:t>ENTSO-E Paper on Market Design Options for Congestion Management </a:t>
            </a:r>
            <a:r>
              <a:rPr lang="en-GB" sz="2000">
                <a:solidFill>
                  <a:srgbClr val="009992"/>
                </a:solidFill>
                <a:latin typeface="Calibri"/>
                <a:ea typeface="Calibri"/>
                <a:cs typeface="Calibri"/>
              </a:rPr>
              <a:t>Archetype 3: Limited-Interconnection Systems with variable congestions</a:t>
            </a:r>
          </a:p>
          <a:p>
            <a:pPr>
              <a:lnSpc>
                <a:spcPts val="3600"/>
              </a:lnSpc>
              <a:spcBef>
                <a:spcPts val="600"/>
              </a:spcBef>
            </a:pPr>
            <a:endParaRPr lang="en-US" sz="2400">
              <a:solidFill>
                <a:srgbClr val="009992"/>
              </a:solidFill>
              <a:latin typeface="Calibri"/>
              <a:ea typeface="Calibri"/>
              <a:cs typeface="Calibri"/>
            </a:endParaRPr>
          </a:p>
        </p:txBody>
      </p:sp>
      <p:sp>
        <p:nvSpPr>
          <p:cNvPr id="116" name="Rectangle 115">
            <a:extLst>
              <a:ext uri="{FF2B5EF4-FFF2-40B4-BE49-F238E27FC236}">
                <a16:creationId xmlns:a16="http://schemas.microsoft.com/office/drawing/2014/main" id="{814DE4F8-7793-3264-822B-C64316A6DE01}"/>
              </a:ext>
            </a:extLst>
          </p:cNvPr>
          <p:cNvSpPr/>
          <p:nvPr/>
        </p:nvSpPr>
        <p:spPr>
          <a:xfrm>
            <a:off x="779101" y="2495776"/>
            <a:ext cx="3684924" cy="4298739"/>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a:extLst>
              <a:ext uri="{FF2B5EF4-FFF2-40B4-BE49-F238E27FC236}">
                <a16:creationId xmlns:a16="http://schemas.microsoft.com/office/drawing/2014/main" id="{C67BB653-9AE6-BCD9-2665-237ACF3FE4CC}"/>
              </a:ext>
            </a:extLst>
          </p:cNvPr>
          <p:cNvSpPr/>
          <p:nvPr/>
        </p:nvSpPr>
        <p:spPr>
          <a:xfrm>
            <a:off x="8379123" y="2495776"/>
            <a:ext cx="3740450" cy="4302507"/>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a:extLst>
              <a:ext uri="{FF2B5EF4-FFF2-40B4-BE49-F238E27FC236}">
                <a16:creationId xmlns:a16="http://schemas.microsoft.com/office/drawing/2014/main" id="{6B161C5F-F96C-E7CC-B7DD-495640B7A8F7}"/>
              </a:ext>
            </a:extLst>
          </p:cNvPr>
          <p:cNvSpPr/>
          <p:nvPr/>
        </p:nvSpPr>
        <p:spPr>
          <a:xfrm>
            <a:off x="4544376" y="2498670"/>
            <a:ext cx="3740450" cy="4283330"/>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142682C2-C208-5998-27E7-6754CEE61F46}"/>
              </a:ext>
            </a:extLst>
          </p:cNvPr>
          <p:cNvSpPr txBox="1"/>
          <p:nvPr/>
        </p:nvSpPr>
        <p:spPr>
          <a:xfrm>
            <a:off x="1005666" y="2503538"/>
            <a:ext cx="3133453" cy="553998"/>
          </a:xfrm>
          <a:prstGeom prst="rect">
            <a:avLst/>
          </a:prstGeom>
          <a:solidFill>
            <a:schemeClr val="accent3"/>
          </a:solidFill>
        </p:spPr>
        <p:txBody>
          <a:bodyPr wrap="square">
            <a:spAutoFit/>
          </a:bodyPr>
          <a:lstStyle/>
          <a:p>
            <a:pPr algn="ctr"/>
            <a:r>
              <a:rPr lang="en-US" sz="1500" b="1">
                <a:solidFill>
                  <a:schemeClr val="bg1"/>
                </a:solidFill>
                <a:latin typeface="Calibri" panose="020F0502020204030204" pitchFamily="34" charset="0"/>
                <a:ea typeface="Calibri" panose="020F0502020204030204" pitchFamily="34" charset="0"/>
                <a:cs typeface="Calibri" panose="020F0502020204030204" pitchFamily="34" charset="0"/>
              </a:rPr>
              <a:t>Preventive Congestion </a:t>
            </a:r>
            <a:r>
              <a:rPr lang="en-US" sz="1500" b="1" err="1">
                <a:solidFill>
                  <a:schemeClr val="bg1"/>
                </a:solidFill>
                <a:latin typeface="Calibri" panose="020F0502020204030204" pitchFamily="34" charset="0"/>
                <a:ea typeface="Calibri" panose="020F0502020204030204" pitchFamily="34" charset="0"/>
                <a:cs typeface="Calibri" panose="020F0502020204030204" pitchFamily="34" charset="0"/>
              </a:rPr>
              <a:t>Mgmt</a:t>
            </a:r>
            <a:r>
              <a:rPr lang="en-US" sz="15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500" b="1" u="sng">
                <a:solidFill>
                  <a:schemeClr val="bg1"/>
                </a:solidFill>
                <a:latin typeface="Calibri" panose="020F0502020204030204" pitchFamily="34" charset="0"/>
                <a:ea typeface="Calibri" panose="020F0502020204030204" pitchFamily="34" charset="0"/>
                <a:cs typeface="Calibri" panose="020F0502020204030204" pitchFamily="34" charset="0"/>
              </a:rPr>
              <a:t>before</a:t>
            </a:r>
            <a:r>
              <a:rPr lang="en-US" sz="1500" b="1">
                <a:solidFill>
                  <a:schemeClr val="bg1"/>
                </a:solidFill>
                <a:latin typeface="Calibri" panose="020F0502020204030204" pitchFamily="34" charset="0"/>
                <a:ea typeface="Calibri" panose="020F0502020204030204" pitchFamily="34" charset="0"/>
                <a:cs typeface="Calibri" panose="020F0502020204030204" pitchFamily="34" charset="0"/>
              </a:rPr>
              <a:t> ID GCT + self-dispatch</a:t>
            </a:r>
          </a:p>
        </p:txBody>
      </p:sp>
      <p:sp>
        <p:nvSpPr>
          <p:cNvPr id="40" name="TextBox 39">
            <a:extLst>
              <a:ext uri="{FF2B5EF4-FFF2-40B4-BE49-F238E27FC236}">
                <a16:creationId xmlns:a16="http://schemas.microsoft.com/office/drawing/2014/main" id="{D151B7D5-A65E-1172-AB75-6082B911B4E7}"/>
              </a:ext>
            </a:extLst>
          </p:cNvPr>
          <p:cNvSpPr txBox="1"/>
          <p:nvPr/>
        </p:nvSpPr>
        <p:spPr>
          <a:xfrm>
            <a:off x="3767381" y="1726749"/>
            <a:ext cx="5146252" cy="400110"/>
          </a:xfrm>
          <a:prstGeom prst="rect">
            <a:avLst/>
          </a:prstGeom>
          <a:noFill/>
        </p:spPr>
        <p:txBody>
          <a:bodyPr wrap="square" rtlCol="0">
            <a:spAutoFit/>
          </a:bodyPr>
          <a:lstStyle/>
          <a:p>
            <a:pPr algn="ctr"/>
            <a:r>
              <a:rPr lang="en-GB" sz="2000" b="1">
                <a:solidFill>
                  <a:schemeClr val="accent3"/>
                </a:solidFill>
                <a:latin typeface="Calibri" panose="020F0502020204030204" pitchFamily="34" charset="0"/>
                <a:cs typeface="Calibri" panose="020F0502020204030204" pitchFamily="34" charset="0"/>
              </a:rPr>
              <a:t>Possible Policy pathways for Archetype 3</a:t>
            </a:r>
          </a:p>
        </p:txBody>
      </p:sp>
      <p:cxnSp>
        <p:nvCxnSpPr>
          <p:cNvPr id="9" name="Straight Connector 8">
            <a:extLst>
              <a:ext uri="{FF2B5EF4-FFF2-40B4-BE49-F238E27FC236}">
                <a16:creationId xmlns:a16="http://schemas.microsoft.com/office/drawing/2014/main" id="{75387750-17AC-7E8B-B963-123862B44B7B}"/>
              </a:ext>
            </a:extLst>
          </p:cNvPr>
          <p:cNvCxnSpPr>
            <a:cxnSpLocks/>
          </p:cNvCxnSpPr>
          <p:nvPr/>
        </p:nvCxnSpPr>
        <p:spPr>
          <a:xfrm>
            <a:off x="6904" y="3596504"/>
            <a:ext cx="120565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1B3DBFE-4035-9E8F-302F-0A067C9CD2AD}"/>
              </a:ext>
            </a:extLst>
          </p:cNvPr>
          <p:cNvCxnSpPr>
            <a:cxnSpLocks/>
          </p:cNvCxnSpPr>
          <p:nvPr/>
        </p:nvCxnSpPr>
        <p:spPr>
          <a:xfrm>
            <a:off x="6904" y="4351018"/>
            <a:ext cx="120565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FC2CC44-F078-7CC5-001C-0093718E710B}"/>
              </a:ext>
            </a:extLst>
          </p:cNvPr>
          <p:cNvCxnSpPr>
            <a:cxnSpLocks/>
          </p:cNvCxnSpPr>
          <p:nvPr/>
        </p:nvCxnSpPr>
        <p:spPr>
          <a:xfrm flipV="1">
            <a:off x="6904" y="5364708"/>
            <a:ext cx="12112669" cy="3767"/>
          </a:xfrm>
          <a:prstGeom prst="line">
            <a:avLst/>
          </a:prstGeom>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16F68254-3EA3-E133-CF31-08845BEB1C53}"/>
              </a:ext>
            </a:extLst>
          </p:cNvPr>
          <p:cNvGrpSpPr/>
          <p:nvPr/>
        </p:nvGrpSpPr>
        <p:grpSpPr>
          <a:xfrm>
            <a:off x="784776" y="5993781"/>
            <a:ext cx="3679250" cy="734098"/>
            <a:chOff x="1386608" y="5770992"/>
            <a:chExt cx="7297809"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17" name="Arrow: Right 16">
              <a:extLst>
                <a:ext uri="{FF2B5EF4-FFF2-40B4-BE49-F238E27FC236}">
                  <a16:creationId xmlns:a16="http://schemas.microsoft.com/office/drawing/2014/main" id="{15760870-DEB0-E02B-D63C-F12DA0B8771A}"/>
                </a:ext>
              </a:extLst>
            </p:cNvPr>
            <p:cNvSpPr/>
            <p:nvPr/>
          </p:nvSpPr>
          <p:spPr>
            <a:xfrm>
              <a:off x="1386608" y="5770992"/>
              <a:ext cx="7297809" cy="1002212"/>
            </a:xfrm>
            <a:prstGeom prst="rightArrow">
              <a:avLst>
                <a:gd name="adj1" fmla="val 50000"/>
                <a:gd name="adj2" fmla="val 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18" name="Freeform: Shape 17">
              <a:extLst>
                <a:ext uri="{FF2B5EF4-FFF2-40B4-BE49-F238E27FC236}">
                  <a16:creationId xmlns:a16="http://schemas.microsoft.com/office/drawing/2014/main" id="{3EB68E34-44B7-83F6-FFBF-27A297B14841}"/>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Long-term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19" name="Freeform: Shape 18">
              <a:extLst>
                <a:ext uri="{FF2B5EF4-FFF2-40B4-BE49-F238E27FC236}">
                  <a16:creationId xmlns:a16="http://schemas.microsoft.com/office/drawing/2014/main" id="{37F3EAEF-E670-9F5A-1A91-6536C8A6D679}"/>
                </a:ext>
              </a:extLst>
            </p:cNvPr>
            <p:cNvSpPr/>
            <p:nvPr/>
          </p:nvSpPr>
          <p:spPr>
            <a:xfrm>
              <a:off x="4350761"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Mid-term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20" name="Freeform: Shape 19">
              <a:extLst>
                <a:ext uri="{FF2B5EF4-FFF2-40B4-BE49-F238E27FC236}">
                  <a16:creationId xmlns:a16="http://schemas.microsoft.com/office/drawing/2014/main" id="{00F1EE55-08F6-64ED-DC13-1EAF9AF1083F}"/>
                </a:ext>
              </a:extLst>
            </p:cNvPr>
            <p:cNvSpPr/>
            <p:nvPr/>
          </p:nvSpPr>
          <p:spPr>
            <a:xfrm>
              <a:off x="2174147"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Short-term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grpSp>
      <p:sp>
        <p:nvSpPr>
          <p:cNvPr id="50" name="TextBox 49">
            <a:extLst>
              <a:ext uri="{FF2B5EF4-FFF2-40B4-BE49-F238E27FC236}">
                <a16:creationId xmlns:a16="http://schemas.microsoft.com/office/drawing/2014/main" id="{9CBC5539-A26B-611F-C57E-66AEA8E53CFB}"/>
              </a:ext>
            </a:extLst>
          </p:cNvPr>
          <p:cNvSpPr txBox="1"/>
          <p:nvPr/>
        </p:nvSpPr>
        <p:spPr>
          <a:xfrm>
            <a:off x="-10515" y="4337288"/>
            <a:ext cx="823649" cy="104028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Preventive measures </a:t>
            </a:r>
            <a:r>
              <a:rPr kumimoji="0" lang="en-GB" sz="120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outside wholesale </a:t>
            </a:r>
            <a:r>
              <a:rPr kumimoji="0" lang="en-GB" sz="1200" i="0" u="none" strike="noStrike" kern="1200" cap="none" spc="0" normalizeH="0" baseline="0" noProof="0" err="1">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mkts</a:t>
            </a:r>
            <a:endParaRPr kumimoji="0" lang="en-US" sz="120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5BD150A4-32F0-048F-C5BC-72435359D4F4}"/>
              </a:ext>
            </a:extLst>
          </p:cNvPr>
          <p:cNvSpPr txBox="1"/>
          <p:nvPr/>
        </p:nvSpPr>
        <p:spPr>
          <a:xfrm>
            <a:off x="-34650" y="3664686"/>
            <a:ext cx="847784"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A3A3F"/>
                </a:solidFill>
                <a:effectLst/>
                <a:uLnTx/>
                <a:uFillTx/>
                <a:latin typeface="Arial Narrow" panose="020B0606020202030204" pitchFamily="34" charset="0"/>
                <a:ea typeface="Calibri" panose="020F0502020204030204" pitchFamily="34" charset="0"/>
                <a:cs typeface="Calibri" panose="020F0502020204030204" pitchFamily="34" charset="0"/>
              </a:rPr>
              <a:t>Locational siting incentives</a:t>
            </a:r>
            <a:endParaRPr kumimoji="0" lang="en-GB" sz="1200" b="0" i="0" u="none" strike="noStrike" kern="1200" cap="none" spc="0" normalizeH="0" baseline="0" noProof="0">
              <a:ln>
                <a:noFill/>
              </a:ln>
              <a:solidFill>
                <a:srgbClr val="000000"/>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C36FDB70-2B26-7083-9BCA-D3C6C6856364}"/>
              </a:ext>
            </a:extLst>
          </p:cNvPr>
          <p:cNvSpPr txBox="1"/>
          <p:nvPr/>
        </p:nvSpPr>
        <p:spPr>
          <a:xfrm>
            <a:off x="-21649" y="2967335"/>
            <a:ext cx="1023889" cy="461665"/>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F"/>
                </a:solidFill>
                <a:effectLst/>
                <a:uLnTx/>
                <a:uFillTx/>
                <a:latin typeface="Arial Narrow" panose="020B0606020202030204" pitchFamily="34" charset="0"/>
                <a:ea typeface="Calibri" panose="020F0502020204030204" pitchFamily="34" charset="0"/>
                <a:cs typeface="Calibri" panose="020F0502020204030204" pitchFamily="34" charset="0"/>
              </a:rPr>
              <a:t>Spatial granularity</a:t>
            </a:r>
            <a:endParaRPr kumimoji="0" lang="en-GB" sz="1200" b="1" i="0" u="none" strike="noStrike" kern="1200" cap="none" spc="0" normalizeH="0" baseline="0" noProof="0">
              <a:ln>
                <a:noFill/>
              </a:ln>
              <a:solidFill>
                <a:srgbClr val="0FB29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EDC8CDD0-2E23-3C33-7C7C-16C9E30746D5}"/>
              </a:ext>
            </a:extLst>
          </p:cNvPr>
          <p:cNvSpPr txBox="1"/>
          <p:nvPr/>
        </p:nvSpPr>
        <p:spPr>
          <a:xfrm>
            <a:off x="-21650" y="5454590"/>
            <a:ext cx="1023889"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Congestion  mgmt.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tools </a:t>
            </a:r>
            <a:endParaRPr kumimoji="0" lang="en-US" sz="1200" b="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grpSp>
        <p:nvGrpSpPr>
          <p:cNvPr id="72" name="Group 71">
            <a:extLst>
              <a:ext uri="{FF2B5EF4-FFF2-40B4-BE49-F238E27FC236}">
                <a16:creationId xmlns:a16="http://schemas.microsoft.com/office/drawing/2014/main" id="{6BF34A98-55A2-94AB-1BFC-431264FFEA97}"/>
              </a:ext>
            </a:extLst>
          </p:cNvPr>
          <p:cNvGrpSpPr/>
          <p:nvPr/>
        </p:nvGrpSpPr>
        <p:grpSpPr>
          <a:xfrm>
            <a:off x="4556575" y="6011705"/>
            <a:ext cx="3747416" cy="734098"/>
            <a:chOff x="1363033" y="5770992"/>
            <a:chExt cx="7341754"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73" name="Arrow: Right 72">
              <a:extLst>
                <a:ext uri="{FF2B5EF4-FFF2-40B4-BE49-F238E27FC236}">
                  <a16:creationId xmlns:a16="http://schemas.microsoft.com/office/drawing/2014/main" id="{8DC61A5C-DE04-0D4B-F944-8289A575C0AD}"/>
                </a:ext>
              </a:extLst>
            </p:cNvPr>
            <p:cNvSpPr/>
            <p:nvPr/>
          </p:nvSpPr>
          <p:spPr>
            <a:xfrm>
              <a:off x="1363033" y="5770992"/>
              <a:ext cx="7341754" cy="1002212"/>
            </a:xfrm>
            <a:prstGeom prst="rightArrow">
              <a:avLst>
                <a:gd name="adj1" fmla="val 50000"/>
                <a:gd name="adj2" fmla="val 3725"/>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74" name="Freeform: Shape 73">
              <a:extLst>
                <a:ext uri="{FF2B5EF4-FFF2-40B4-BE49-F238E27FC236}">
                  <a16:creationId xmlns:a16="http://schemas.microsoft.com/office/drawing/2014/main" id="{8086B439-B4CA-2CCF-2EF5-9AA18EF2C0D4}"/>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Long-term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75" name="Freeform: Shape 74">
              <a:extLst>
                <a:ext uri="{FF2B5EF4-FFF2-40B4-BE49-F238E27FC236}">
                  <a16:creationId xmlns:a16="http://schemas.microsoft.com/office/drawing/2014/main" id="{05B74156-1B89-FE91-AB15-A4669A1017EF}"/>
                </a:ext>
              </a:extLst>
            </p:cNvPr>
            <p:cNvSpPr/>
            <p:nvPr/>
          </p:nvSpPr>
          <p:spPr>
            <a:xfrm>
              <a:off x="4397905"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Mid-term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76" name="Freeform: Shape 75">
              <a:extLst>
                <a:ext uri="{FF2B5EF4-FFF2-40B4-BE49-F238E27FC236}">
                  <a16:creationId xmlns:a16="http://schemas.microsoft.com/office/drawing/2014/main" id="{43AC4F96-2EFD-D683-D235-49D62A8DA5C0}"/>
                </a:ext>
              </a:extLst>
            </p:cNvPr>
            <p:cNvSpPr/>
            <p:nvPr/>
          </p:nvSpPr>
          <p:spPr>
            <a:xfrm>
              <a:off x="2174147"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Short-term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grpSp>
      <p:grpSp>
        <p:nvGrpSpPr>
          <p:cNvPr id="77" name="Group 76">
            <a:extLst>
              <a:ext uri="{FF2B5EF4-FFF2-40B4-BE49-F238E27FC236}">
                <a16:creationId xmlns:a16="http://schemas.microsoft.com/office/drawing/2014/main" id="{92BCC8BC-294E-6A2B-14B6-AFA701B927A3}"/>
              </a:ext>
            </a:extLst>
          </p:cNvPr>
          <p:cNvGrpSpPr/>
          <p:nvPr/>
        </p:nvGrpSpPr>
        <p:grpSpPr>
          <a:xfrm>
            <a:off x="8381199" y="6011711"/>
            <a:ext cx="3747416" cy="734099"/>
            <a:chOff x="1386606" y="5770992"/>
            <a:chExt cx="7341754"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78" name="Arrow: Right 77">
              <a:extLst>
                <a:ext uri="{FF2B5EF4-FFF2-40B4-BE49-F238E27FC236}">
                  <a16:creationId xmlns:a16="http://schemas.microsoft.com/office/drawing/2014/main" id="{00CE15E4-E485-9F39-B68D-1DB161F3A54A}"/>
                </a:ext>
              </a:extLst>
            </p:cNvPr>
            <p:cNvSpPr/>
            <p:nvPr/>
          </p:nvSpPr>
          <p:spPr>
            <a:xfrm>
              <a:off x="1386606" y="5770992"/>
              <a:ext cx="7341754" cy="1002212"/>
            </a:xfrm>
            <a:prstGeom prst="rightArrow">
              <a:avLst>
                <a:gd name="adj1" fmla="val 50000"/>
                <a:gd name="adj2" fmla="val 2516"/>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a:p>
          </p:txBody>
        </p:sp>
        <p:sp>
          <p:nvSpPr>
            <p:cNvPr id="79" name="Freeform: Shape 78">
              <a:extLst>
                <a:ext uri="{FF2B5EF4-FFF2-40B4-BE49-F238E27FC236}">
                  <a16:creationId xmlns:a16="http://schemas.microsoft.com/office/drawing/2014/main" id="{B13AB09A-C2BE-7997-09E4-6501E4024E29}"/>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Long-term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80" name="Freeform: Shape 79">
              <a:extLst>
                <a:ext uri="{FF2B5EF4-FFF2-40B4-BE49-F238E27FC236}">
                  <a16:creationId xmlns:a16="http://schemas.microsoft.com/office/drawing/2014/main" id="{14A5AFE4-C9D3-4B6F-AE22-88BC33329450}"/>
                </a:ext>
              </a:extLst>
            </p:cNvPr>
            <p:cNvSpPr/>
            <p:nvPr/>
          </p:nvSpPr>
          <p:spPr>
            <a:xfrm>
              <a:off x="4350761"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Mid-term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sp>
          <p:nvSpPr>
            <p:cNvPr id="81" name="Freeform: Shape 80">
              <a:extLst>
                <a:ext uri="{FF2B5EF4-FFF2-40B4-BE49-F238E27FC236}">
                  <a16:creationId xmlns:a16="http://schemas.microsoft.com/office/drawing/2014/main" id="{73763F8E-11CE-1ED1-BCAF-7A80F5DFCC0A}"/>
                </a:ext>
              </a:extLst>
            </p:cNvPr>
            <p:cNvSpPr/>
            <p:nvPr/>
          </p:nvSpPr>
          <p:spPr>
            <a:xfrm>
              <a:off x="2150575"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lvl="0" indent="0" algn="ctr" defTabSz="622300">
                <a:lnSpc>
                  <a:spcPct val="90000"/>
                </a:lnSpc>
                <a:spcBef>
                  <a:spcPct val="0"/>
                </a:spcBef>
                <a:spcAft>
                  <a:spcPct val="35000"/>
                </a:spcAft>
                <a:buNone/>
              </a:pPr>
              <a:r>
                <a:rPr lang="en-US" sz="1300" kern="1200">
                  <a:solidFill>
                    <a:schemeClr val="bg1"/>
                  </a:solidFill>
                  <a:latin typeface="Arial Narrow" panose="020B0606020202030204" pitchFamily="34" charset="0"/>
                  <a:ea typeface="Calibri" panose="020F0502020204030204" pitchFamily="34" charset="0"/>
                  <a:cs typeface="Calibri" panose="020F0502020204030204" pitchFamily="34" charset="0"/>
                </a:rPr>
                <a:t>Short-term</a:t>
              </a:r>
              <a:endParaRPr lang="en-GB" sz="1300" kern="1200">
                <a:solidFill>
                  <a:schemeClr val="bg1"/>
                </a:solidFill>
                <a:latin typeface="Arial Narrow" panose="020B0606020202030204" pitchFamily="34" charset="0"/>
                <a:ea typeface="Calibri" panose="020F0502020204030204" pitchFamily="34" charset="0"/>
                <a:cs typeface="Calibri" panose="020F0502020204030204" pitchFamily="34" charset="0"/>
              </a:endParaRPr>
            </a:p>
          </p:txBody>
        </p:sp>
      </p:grpSp>
      <p:pic>
        <p:nvPicPr>
          <p:cNvPr id="119" name="Picture 118">
            <a:extLst>
              <a:ext uri="{FF2B5EF4-FFF2-40B4-BE49-F238E27FC236}">
                <a16:creationId xmlns:a16="http://schemas.microsoft.com/office/drawing/2014/main" id="{C449316C-3E51-663B-86CD-C049859FA6B0}"/>
              </a:ext>
            </a:extLst>
          </p:cNvPr>
          <p:cNvPicPr>
            <a:picLocks noChangeAspect="1"/>
          </p:cNvPicPr>
          <p:nvPr/>
        </p:nvPicPr>
        <p:blipFill>
          <a:blip r:embed="rId3"/>
          <a:stretch>
            <a:fillRect/>
          </a:stretch>
        </p:blipFill>
        <p:spPr>
          <a:xfrm>
            <a:off x="2344893" y="3772541"/>
            <a:ext cx="1137861" cy="483742"/>
          </a:xfrm>
          <a:prstGeom prst="rect">
            <a:avLst/>
          </a:prstGeom>
        </p:spPr>
      </p:pic>
      <p:pic>
        <p:nvPicPr>
          <p:cNvPr id="120" name="Picture 119">
            <a:extLst>
              <a:ext uri="{FF2B5EF4-FFF2-40B4-BE49-F238E27FC236}">
                <a16:creationId xmlns:a16="http://schemas.microsoft.com/office/drawing/2014/main" id="{25261477-E8E0-B100-E37F-CA06D56D826D}"/>
              </a:ext>
            </a:extLst>
          </p:cNvPr>
          <p:cNvPicPr>
            <a:picLocks noChangeAspect="1"/>
          </p:cNvPicPr>
          <p:nvPr/>
        </p:nvPicPr>
        <p:blipFill>
          <a:blip r:embed="rId4"/>
          <a:stretch>
            <a:fillRect/>
          </a:stretch>
        </p:blipFill>
        <p:spPr>
          <a:xfrm>
            <a:off x="1231716" y="3693115"/>
            <a:ext cx="910998" cy="591940"/>
          </a:xfrm>
          <a:prstGeom prst="rect">
            <a:avLst/>
          </a:prstGeom>
        </p:spPr>
      </p:pic>
      <p:pic>
        <p:nvPicPr>
          <p:cNvPr id="121" name="Picture 120">
            <a:extLst>
              <a:ext uri="{FF2B5EF4-FFF2-40B4-BE49-F238E27FC236}">
                <a16:creationId xmlns:a16="http://schemas.microsoft.com/office/drawing/2014/main" id="{B277DE02-B4FC-8CCD-8843-95F990B37056}"/>
              </a:ext>
            </a:extLst>
          </p:cNvPr>
          <p:cNvPicPr>
            <a:picLocks noChangeAspect="1"/>
          </p:cNvPicPr>
          <p:nvPr/>
        </p:nvPicPr>
        <p:blipFill>
          <a:blip r:embed="rId5"/>
          <a:stretch>
            <a:fillRect/>
          </a:stretch>
        </p:blipFill>
        <p:spPr>
          <a:xfrm>
            <a:off x="2344893" y="4424039"/>
            <a:ext cx="1051626" cy="465804"/>
          </a:xfrm>
          <a:prstGeom prst="rect">
            <a:avLst/>
          </a:prstGeom>
        </p:spPr>
      </p:pic>
      <p:pic>
        <p:nvPicPr>
          <p:cNvPr id="132" name="Picture 131">
            <a:extLst>
              <a:ext uri="{FF2B5EF4-FFF2-40B4-BE49-F238E27FC236}">
                <a16:creationId xmlns:a16="http://schemas.microsoft.com/office/drawing/2014/main" id="{AE91F9F5-981F-994B-23B2-2A377218179B}"/>
              </a:ext>
            </a:extLst>
          </p:cNvPr>
          <p:cNvPicPr>
            <a:picLocks noChangeAspect="1"/>
          </p:cNvPicPr>
          <p:nvPr/>
        </p:nvPicPr>
        <p:blipFill>
          <a:blip r:embed="rId6"/>
          <a:stretch>
            <a:fillRect/>
          </a:stretch>
        </p:blipFill>
        <p:spPr>
          <a:xfrm>
            <a:off x="9774666" y="4547644"/>
            <a:ext cx="1065236" cy="455999"/>
          </a:xfrm>
          <a:prstGeom prst="rect">
            <a:avLst/>
          </a:prstGeom>
        </p:spPr>
      </p:pic>
      <p:pic>
        <p:nvPicPr>
          <p:cNvPr id="133" name="Picture 132">
            <a:extLst>
              <a:ext uri="{FF2B5EF4-FFF2-40B4-BE49-F238E27FC236}">
                <a16:creationId xmlns:a16="http://schemas.microsoft.com/office/drawing/2014/main" id="{9B6CC20E-4395-4C11-2DA0-AEDDE8F14CF8}"/>
              </a:ext>
            </a:extLst>
          </p:cNvPr>
          <p:cNvPicPr>
            <a:picLocks noChangeAspect="1"/>
          </p:cNvPicPr>
          <p:nvPr/>
        </p:nvPicPr>
        <p:blipFill>
          <a:blip r:embed="rId3"/>
          <a:stretch>
            <a:fillRect/>
          </a:stretch>
        </p:blipFill>
        <p:spPr>
          <a:xfrm>
            <a:off x="9738354" y="3810792"/>
            <a:ext cx="1137861" cy="491516"/>
          </a:xfrm>
          <a:prstGeom prst="rect">
            <a:avLst/>
          </a:prstGeom>
        </p:spPr>
      </p:pic>
      <p:pic>
        <p:nvPicPr>
          <p:cNvPr id="134" name="Picture 133">
            <a:extLst>
              <a:ext uri="{FF2B5EF4-FFF2-40B4-BE49-F238E27FC236}">
                <a16:creationId xmlns:a16="http://schemas.microsoft.com/office/drawing/2014/main" id="{AADF5462-BFED-F038-E299-E81E3B3C4C55}"/>
              </a:ext>
            </a:extLst>
          </p:cNvPr>
          <p:cNvPicPr>
            <a:picLocks noChangeAspect="1"/>
          </p:cNvPicPr>
          <p:nvPr/>
        </p:nvPicPr>
        <p:blipFill>
          <a:blip r:embed="rId4"/>
          <a:stretch>
            <a:fillRect/>
          </a:stretch>
        </p:blipFill>
        <p:spPr>
          <a:xfrm>
            <a:off x="8705796" y="3738638"/>
            <a:ext cx="910998" cy="591940"/>
          </a:xfrm>
          <a:prstGeom prst="rect">
            <a:avLst/>
          </a:prstGeom>
        </p:spPr>
      </p:pic>
      <p:cxnSp>
        <p:nvCxnSpPr>
          <p:cNvPr id="138" name="Straight Arrow Connector 137">
            <a:extLst>
              <a:ext uri="{FF2B5EF4-FFF2-40B4-BE49-F238E27FC236}">
                <a16:creationId xmlns:a16="http://schemas.microsoft.com/office/drawing/2014/main" id="{E88EB5D4-FAAC-792F-7427-188FFC24C207}"/>
              </a:ext>
            </a:extLst>
          </p:cNvPr>
          <p:cNvCxnSpPr>
            <a:cxnSpLocks/>
            <a:endCxn id="14" idx="0"/>
          </p:cNvCxnSpPr>
          <p:nvPr/>
        </p:nvCxnSpPr>
        <p:spPr>
          <a:xfrm flipH="1">
            <a:off x="2572393" y="2192815"/>
            <a:ext cx="1" cy="310723"/>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142" name="Straight Arrow Connector 141">
            <a:extLst>
              <a:ext uri="{FF2B5EF4-FFF2-40B4-BE49-F238E27FC236}">
                <a16:creationId xmlns:a16="http://schemas.microsoft.com/office/drawing/2014/main" id="{4FCF96A1-DDF4-F4CD-12F7-BBC09203229A}"/>
              </a:ext>
            </a:extLst>
          </p:cNvPr>
          <p:cNvCxnSpPr>
            <a:cxnSpLocks/>
          </p:cNvCxnSpPr>
          <p:nvPr/>
        </p:nvCxnSpPr>
        <p:spPr>
          <a:xfrm>
            <a:off x="10249348" y="2167361"/>
            <a:ext cx="11315" cy="336177"/>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52D3AF5B-8369-0719-E01C-8B013C1A6BBE}"/>
              </a:ext>
            </a:extLst>
          </p:cNvPr>
          <p:cNvCxnSpPr>
            <a:cxnSpLocks/>
          </p:cNvCxnSpPr>
          <p:nvPr/>
        </p:nvCxnSpPr>
        <p:spPr>
          <a:xfrm>
            <a:off x="6446851" y="2192815"/>
            <a:ext cx="1" cy="300817"/>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5C41CAAF-2707-71D7-CCCC-27A1BC47DFB7}"/>
              </a:ext>
            </a:extLst>
          </p:cNvPr>
          <p:cNvCxnSpPr>
            <a:cxnSpLocks/>
          </p:cNvCxnSpPr>
          <p:nvPr/>
        </p:nvCxnSpPr>
        <p:spPr>
          <a:xfrm flipV="1">
            <a:off x="2576192" y="2167361"/>
            <a:ext cx="7684471" cy="25454"/>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8E2EE288-BDD4-9979-38CD-3D1EA5A5DE4F}"/>
              </a:ext>
            </a:extLst>
          </p:cNvPr>
          <p:cNvSpPr txBox="1"/>
          <p:nvPr/>
        </p:nvSpPr>
        <p:spPr>
          <a:xfrm>
            <a:off x="696677" y="1098576"/>
            <a:ext cx="11155906" cy="738664"/>
          </a:xfrm>
          <a:prstGeom prst="rect">
            <a:avLst/>
          </a:prstGeom>
          <a:solidFill>
            <a:schemeClr val="bg1">
              <a:lumMod val="95000"/>
            </a:schemeClr>
          </a:solidFill>
          <a:ln>
            <a:noFill/>
          </a:ln>
        </p:spPr>
        <p:txBody>
          <a:bodyPr wrap="square">
            <a:spAutoFit/>
          </a:bodyPr>
          <a:lstStyle/>
          <a:p>
            <a:pPr algn="ctr">
              <a:spcBef>
                <a:spcPts val="600"/>
              </a:spcBef>
            </a:pPr>
            <a:r>
              <a:rPr lang="en-US" sz="1400">
                <a:latin typeface="Calibri" panose="020F0502020204030204" pitchFamily="34" charset="0"/>
                <a:ea typeface="Calibri" panose="020F0502020204030204" pitchFamily="34" charset="0"/>
                <a:cs typeface="Calibri" panose="020F0502020204030204" pitchFamily="34" charset="0"/>
              </a:rPr>
              <a:t>In these systems with </a:t>
            </a:r>
            <a:r>
              <a:rPr lang="en-US" sz="1400" b="1">
                <a:latin typeface="Calibri" panose="020F0502020204030204" pitchFamily="34" charset="0"/>
                <a:ea typeface="Calibri" panose="020F0502020204030204" pitchFamily="34" charset="0"/>
                <a:cs typeface="Calibri" panose="020F0502020204030204" pitchFamily="34" charset="0"/>
              </a:rPr>
              <a:t>limited interconnection capacity</a:t>
            </a:r>
            <a:r>
              <a:rPr lang="en-US" sz="1400">
                <a:latin typeface="Calibri" panose="020F0502020204030204" pitchFamily="34" charset="0"/>
                <a:ea typeface="Calibri" panose="020F0502020204030204" pitchFamily="34" charset="0"/>
                <a:cs typeface="Calibri" panose="020F0502020204030204" pitchFamily="34" charset="0"/>
              </a:rPr>
              <a:t>, </a:t>
            </a:r>
            <a:r>
              <a:rPr lang="en-US" sz="1400" b="1">
                <a:latin typeface="Calibri" panose="020F0502020204030204" pitchFamily="34" charset="0"/>
                <a:ea typeface="Calibri" panose="020F0502020204030204" pitchFamily="34" charset="0"/>
                <a:cs typeface="Calibri" panose="020F0502020204030204" pitchFamily="34" charset="0"/>
              </a:rPr>
              <a:t>congestions are mostly internal and variable</a:t>
            </a:r>
            <a:r>
              <a:rPr lang="en-US" sz="1400">
                <a:latin typeface="Calibri" panose="020F0502020204030204" pitchFamily="34" charset="0"/>
                <a:ea typeface="Calibri" panose="020F0502020204030204" pitchFamily="34" charset="0"/>
                <a:cs typeface="Calibri" panose="020F0502020204030204" pitchFamily="34" charset="0"/>
              </a:rPr>
              <a:t> rather than structurally stable. Temporary congestions in this archetype do not require modifications in terms of spatial resolution of energy markets. Instead, </a:t>
            </a:r>
            <a:r>
              <a:rPr lang="en-US" sz="1400" b="1">
                <a:latin typeface="Calibri" panose="020F0502020204030204" pitchFamily="34" charset="0"/>
                <a:ea typeface="Calibri" panose="020F0502020204030204" pitchFamily="34" charset="0"/>
                <a:cs typeface="Calibri" panose="020F0502020204030204" pitchFamily="34" charset="0"/>
              </a:rPr>
              <a:t>congestion management often relies on operational tools and preventive approaches</a:t>
            </a:r>
            <a:r>
              <a:rPr lang="en-US" sz="1400">
                <a:latin typeface="Calibri" panose="020F0502020204030204" pitchFamily="34" charset="0"/>
                <a:ea typeface="Calibri" panose="020F0502020204030204" pitchFamily="34" charset="0"/>
                <a:cs typeface="Calibri" panose="020F0502020204030204" pitchFamily="34" charset="0"/>
              </a:rPr>
              <a:t>, supported by targeted investment signals. </a:t>
            </a:r>
            <a:endParaRPr lang="en-US" sz="1400" b="1">
              <a:latin typeface="Calibri" panose="020F0502020204030204" pitchFamily="34" charset="0"/>
              <a:ea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B2F0E666-71BC-5D99-A51B-6B373505D577}"/>
              </a:ext>
            </a:extLst>
          </p:cNvPr>
          <p:cNvSpPr txBox="1"/>
          <p:nvPr/>
        </p:nvSpPr>
        <p:spPr>
          <a:xfrm>
            <a:off x="4856983" y="2489572"/>
            <a:ext cx="3133453" cy="553998"/>
          </a:xfrm>
          <a:prstGeom prst="rect">
            <a:avLst/>
          </a:prstGeom>
          <a:solidFill>
            <a:schemeClr val="accent3"/>
          </a:solidFill>
        </p:spPr>
        <p:txBody>
          <a:bodyPr wrap="square">
            <a:spAutoFit/>
          </a:bodyPr>
          <a:lstStyle/>
          <a:p>
            <a:pPr algn="ctr"/>
            <a:r>
              <a:rPr lang="en-US" sz="1500" b="1">
                <a:solidFill>
                  <a:schemeClr val="bg1"/>
                </a:solidFill>
                <a:latin typeface="Calibri" panose="020F0502020204030204" pitchFamily="34" charset="0"/>
                <a:ea typeface="Calibri" panose="020F0502020204030204" pitchFamily="34" charset="0"/>
                <a:cs typeface="Calibri" panose="020F0502020204030204" pitchFamily="34" charset="0"/>
              </a:rPr>
              <a:t>Preventive Congestion </a:t>
            </a:r>
            <a:r>
              <a:rPr lang="en-US" sz="1500" b="1" err="1">
                <a:solidFill>
                  <a:schemeClr val="bg1"/>
                </a:solidFill>
                <a:latin typeface="Calibri" panose="020F0502020204030204" pitchFamily="34" charset="0"/>
                <a:ea typeface="Calibri" panose="020F0502020204030204" pitchFamily="34" charset="0"/>
                <a:cs typeface="Calibri" panose="020F0502020204030204" pitchFamily="34" charset="0"/>
              </a:rPr>
              <a:t>Mgmt</a:t>
            </a:r>
            <a:r>
              <a:rPr lang="en-US" sz="15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500" b="1" u="sng">
                <a:solidFill>
                  <a:schemeClr val="bg1"/>
                </a:solidFill>
                <a:latin typeface="Calibri" panose="020F0502020204030204" pitchFamily="34" charset="0"/>
                <a:ea typeface="Calibri" panose="020F0502020204030204" pitchFamily="34" charset="0"/>
                <a:cs typeface="Calibri" panose="020F0502020204030204" pitchFamily="34" charset="0"/>
              </a:rPr>
              <a:t>before</a:t>
            </a:r>
            <a:r>
              <a:rPr lang="en-US" sz="1500" b="1">
                <a:solidFill>
                  <a:schemeClr val="bg1"/>
                </a:solidFill>
                <a:latin typeface="Calibri" panose="020F0502020204030204" pitchFamily="34" charset="0"/>
                <a:ea typeface="Calibri" panose="020F0502020204030204" pitchFamily="34" charset="0"/>
                <a:cs typeface="Calibri" panose="020F0502020204030204" pitchFamily="34" charset="0"/>
              </a:rPr>
              <a:t> ID GCT + central dispatch</a:t>
            </a:r>
          </a:p>
        </p:txBody>
      </p:sp>
      <p:sp>
        <p:nvSpPr>
          <p:cNvPr id="24" name="TextBox 23">
            <a:extLst>
              <a:ext uri="{FF2B5EF4-FFF2-40B4-BE49-F238E27FC236}">
                <a16:creationId xmlns:a16="http://schemas.microsoft.com/office/drawing/2014/main" id="{F6908DC4-3C1A-7556-FF42-CC5C9DE7C250}"/>
              </a:ext>
            </a:extLst>
          </p:cNvPr>
          <p:cNvSpPr txBox="1"/>
          <p:nvPr/>
        </p:nvSpPr>
        <p:spPr>
          <a:xfrm>
            <a:off x="8719130" y="2495776"/>
            <a:ext cx="3133453" cy="553998"/>
          </a:xfrm>
          <a:prstGeom prst="rect">
            <a:avLst/>
          </a:prstGeom>
          <a:solidFill>
            <a:schemeClr val="accent3"/>
          </a:solidFill>
        </p:spPr>
        <p:txBody>
          <a:bodyPr wrap="square">
            <a:spAutoFit/>
          </a:bodyPr>
          <a:lstStyle/>
          <a:p>
            <a:pPr algn="ctr"/>
            <a:r>
              <a:rPr lang="en-US" sz="1500" b="1">
                <a:solidFill>
                  <a:schemeClr val="bg1"/>
                </a:solidFill>
                <a:latin typeface="Calibri" panose="020F0502020204030204" pitchFamily="34" charset="0"/>
                <a:ea typeface="Calibri" panose="020F0502020204030204" pitchFamily="34" charset="0"/>
                <a:cs typeface="Calibri" panose="020F0502020204030204" pitchFamily="34" charset="0"/>
              </a:rPr>
              <a:t>Preventive Congestion </a:t>
            </a:r>
            <a:r>
              <a:rPr lang="en-US" sz="1500" b="1" err="1">
                <a:solidFill>
                  <a:schemeClr val="bg1"/>
                </a:solidFill>
                <a:latin typeface="Calibri" panose="020F0502020204030204" pitchFamily="34" charset="0"/>
                <a:ea typeface="Calibri" panose="020F0502020204030204" pitchFamily="34" charset="0"/>
                <a:cs typeface="Calibri" panose="020F0502020204030204" pitchFamily="34" charset="0"/>
              </a:rPr>
              <a:t>Mgmt</a:t>
            </a:r>
            <a:r>
              <a:rPr lang="en-US" sz="1500" b="1">
                <a:solidFill>
                  <a:schemeClr val="bg1"/>
                </a:solidFill>
                <a:latin typeface="Calibri" panose="020F0502020204030204" pitchFamily="34" charset="0"/>
                <a:ea typeface="Calibri" panose="020F0502020204030204" pitchFamily="34" charset="0"/>
                <a:cs typeface="Calibri" panose="020F0502020204030204" pitchFamily="34" charset="0"/>
              </a:rPr>
              <a:t> </a:t>
            </a:r>
            <a:r>
              <a:rPr lang="en-US" sz="1500" b="1" u="sng">
                <a:solidFill>
                  <a:schemeClr val="bg1"/>
                </a:solidFill>
                <a:latin typeface="Calibri" panose="020F0502020204030204" pitchFamily="34" charset="0"/>
                <a:ea typeface="Calibri" panose="020F0502020204030204" pitchFamily="34" charset="0"/>
                <a:cs typeface="Calibri" panose="020F0502020204030204" pitchFamily="34" charset="0"/>
              </a:rPr>
              <a:t>after</a:t>
            </a:r>
            <a:r>
              <a:rPr lang="en-US" sz="1500" b="1">
                <a:solidFill>
                  <a:schemeClr val="bg1"/>
                </a:solidFill>
                <a:latin typeface="Calibri" panose="020F0502020204030204" pitchFamily="34" charset="0"/>
                <a:ea typeface="Calibri" panose="020F0502020204030204" pitchFamily="34" charset="0"/>
                <a:cs typeface="Calibri" panose="020F0502020204030204" pitchFamily="34" charset="0"/>
              </a:rPr>
              <a:t> ID GCT + proactive investment signals</a:t>
            </a:r>
          </a:p>
        </p:txBody>
      </p:sp>
      <p:pic>
        <p:nvPicPr>
          <p:cNvPr id="25" name="Picture 24">
            <a:extLst>
              <a:ext uri="{FF2B5EF4-FFF2-40B4-BE49-F238E27FC236}">
                <a16:creationId xmlns:a16="http://schemas.microsoft.com/office/drawing/2014/main" id="{56FA7D39-41E5-D04E-8942-D68482B5A02E}"/>
              </a:ext>
            </a:extLst>
          </p:cNvPr>
          <p:cNvPicPr>
            <a:picLocks noChangeAspect="1"/>
          </p:cNvPicPr>
          <p:nvPr/>
        </p:nvPicPr>
        <p:blipFill>
          <a:blip r:embed="rId7"/>
          <a:stretch>
            <a:fillRect/>
          </a:stretch>
        </p:blipFill>
        <p:spPr>
          <a:xfrm>
            <a:off x="4509934" y="5528486"/>
            <a:ext cx="1054995" cy="622620"/>
          </a:xfrm>
          <a:prstGeom prst="rect">
            <a:avLst/>
          </a:prstGeom>
        </p:spPr>
      </p:pic>
      <p:pic>
        <p:nvPicPr>
          <p:cNvPr id="26" name="Picture 25">
            <a:extLst>
              <a:ext uri="{FF2B5EF4-FFF2-40B4-BE49-F238E27FC236}">
                <a16:creationId xmlns:a16="http://schemas.microsoft.com/office/drawing/2014/main" id="{FEC52019-4C22-B77D-B458-90A3A2A81AFC}"/>
              </a:ext>
            </a:extLst>
          </p:cNvPr>
          <p:cNvPicPr>
            <a:picLocks noChangeAspect="1"/>
          </p:cNvPicPr>
          <p:nvPr/>
        </p:nvPicPr>
        <p:blipFill>
          <a:blip r:embed="rId5"/>
          <a:stretch>
            <a:fillRect/>
          </a:stretch>
        </p:blipFill>
        <p:spPr>
          <a:xfrm>
            <a:off x="5859403" y="4415332"/>
            <a:ext cx="1051626" cy="465804"/>
          </a:xfrm>
          <a:prstGeom prst="rect">
            <a:avLst/>
          </a:prstGeom>
        </p:spPr>
      </p:pic>
      <p:pic>
        <p:nvPicPr>
          <p:cNvPr id="28" name="Picture 27">
            <a:extLst>
              <a:ext uri="{FF2B5EF4-FFF2-40B4-BE49-F238E27FC236}">
                <a16:creationId xmlns:a16="http://schemas.microsoft.com/office/drawing/2014/main" id="{0A01636B-A52B-7225-517B-6C962ED1A9BD}"/>
              </a:ext>
            </a:extLst>
          </p:cNvPr>
          <p:cNvPicPr>
            <a:picLocks noChangeAspect="1"/>
          </p:cNvPicPr>
          <p:nvPr/>
        </p:nvPicPr>
        <p:blipFill>
          <a:blip r:embed="rId6"/>
          <a:stretch>
            <a:fillRect/>
          </a:stretch>
        </p:blipFill>
        <p:spPr>
          <a:xfrm>
            <a:off x="5840370" y="4881136"/>
            <a:ext cx="1065236" cy="455999"/>
          </a:xfrm>
          <a:prstGeom prst="rect">
            <a:avLst/>
          </a:prstGeom>
        </p:spPr>
      </p:pic>
      <p:pic>
        <p:nvPicPr>
          <p:cNvPr id="30" name="Picture 29">
            <a:extLst>
              <a:ext uri="{FF2B5EF4-FFF2-40B4-BE49-F238E27FC236}">
                <a16:creationId xmlns:a16="http://schemas.microsoft.com/office/drawing/2014/main" id="{471F1589-8FBB-8C78-C9F1-B413A4ED26DB}"/>
              </a:ext>
            </a:extLst>
          </p:cNvPr>
          <p:cNvPicPr>
            <a:picLocks noChangeAspect="1"/>
          </p:cNvPicPr>
          <p:nvPr/>
        </p:nvPicPr>
        <p:blipFill>
          <a:blip r:embed="rId4"/>
          <a:stretch>
            <a:fillRect/>
          </a:stretch>
        </p:blipFill>
        <p:spPr>
          <a:xfrm>
            <a:off x="5019405" y="3710368"/>
            <a:ext cx="910998" cy="591940"/>
          </a:xfrm>
          <a:prstGeom prst="rect">
            <a:avLst/>
          </a:prstGeom>
        </p:spPr>
      </p:pic>
      <p:pic>
        <p:nvPicPr>
          <p:cNvPr id="31" name="Picture 30">
            <a:extLst>
              <a:ext uri="{FF2B5EF4-FFF2-40B4-BE49-F238E27FC236}">
                <a16:creationId xmlns:a16="http://schemas.microsoft.com/office/drawing/2014/main" id="{EE6B7035-DA4E-9553-792F-DC1705D1C32A}"/>
              </a:ext>
            </a:extLst>
          </p:cNvPr>
          <p:cNvPicPr>
            <a:picLocks noChangeAspect="1"/>
          </p:cNvPicPr>
          <p:nvPr/>
        </p:nvPicPr>
        <p:blipFill>
          <a:blip r:embed="rId8"/>
          <a:stretch>
            <a:fillRect/>
          </a:stretch>
        </p:blipFill>
        <p:spPr>
          <a:xfrm>
            <a:off x="7429366" y="5477620"/>
            <a:ext cx="987498" cy="714173"/>
          </a:xfrm>
          <a:prstGeom prst="rect">
            <a:avLst/>
          </a:prstGeom>
        </p:spPr>
      </p:pic>
      <p:pic>
        <p:nvPicPr>
          <p:cNvPr id="32" name="Picture 31">
            <a:extLst>
              <a:ext uri="{FF2B5EF4-FFF2-40B4-BE49-F238E27FC236}">
                <a16:creationId xmlns:a16="http://schemas.microsoft.com/office/drawing/2014/main" id="{5426FDDD-3643-96CC-2828-521F3943A803}"/>
              </a:ext>
            </a:extLst>
          </p:cNvPr>
          <p:cNvPicPr>
            <a:picLocks noChangeAspect="1"/>
          </p:cNvPicPr>
          <p:nvPr/>
        </p:nvPicPr>
        <p:blipFill>
          <a:blip r:embed="rId9"/>
          <a:stretch>
            <a:fillRect/>
          </a:stretch>
        </p:blipFill>
        <p:spPr>
          <a:xfrm>
            <a:off x="7189824" y="3170703"/>
            <a:ext cx="859791" cy="425801"/>
          </a:xfrm>
          <a:prstGeom prst="rect">
            <a:avLst/>
          </a:prstGeom>
        </p:spPr>
      </p:pic>
      <p:pic>
        <p:nvPicPr>
          <p:cNvPr id="34" name="Picture 33">
            <a:extLst>
              <a:ext uri="{FF2B5EF4-FFF2-40B4-BE49-F238E27FC236}">
                <a16:creationId xmlns:a16="http://schemas.microsoft.com/office/drawing/2014/main" id="{9438275F-B149-5205-8777-9C676BD2FD22}"/>
              </a:ext>
            </a:extLst>
          </p:cNvPr>
          <p:cNvPicPr>
            <a:picLocks noChangeAspect="1"/>
          </p:cNvPicPr>
          <p:nvPr/>
        </p:nvPicPr>
        <p:blipFill>
          <a:blip r:embed="rId10"/>
          <a:stretch>
            <a:fillRect/>
          </a:stretch>
        </p:blipFill>
        <p:spPr>
          <a:xfrm>
            <a:off x="9863195" y="5696890"/>
            <a:ext cx="901792" cy="413106"/>
          </a:xfrm>
          <a:prstGeom prst="rect">
            <a:avLst/>
          </a:prstGeom>
          <a:ln>
            <a:solidFill>
              <a:schemeClr val="tx1"/>
            </a:solidFill>
          </a:ln>
        </p:spPr>
      </p:pic>
      <p:pic>
        <p:nvPicPr>
          <p:cNvPr id="3" name="Picture 2">
            <a:extLst>
              <a:ext uri="{FF2B5EF4-FFF2-40B4-BE49-F238E27FC236}">
                <a16:creationId xmlns:a16="http://schemas.microsoft.com/office/drawing/2014/main" id="{77F0DC82-44E6-FE50-ACED-CC838A7960F7}"/>
              </a:ext>
            </a:extLst>
          </p:cNvPr>
          <p:cNvPicPr>
            <a:picLocks noChangeAspect="1"/>
          </p:cNvPicPr>
          <p:nvPr/>
        </p:nvPicPr>
        <p:blipFill>
          <a:blip r:embed="rId11"/>
          <a:stretch>
            <a:fillRect/>
          </a:stretch>
        </p:blipFill>
        <p:spPr>
          <a:xfrm>
            <a:off x="11336338" y="3165475"/>
            <a:ext cx="644525" cy="412750"/>
          </a:xfrm>
          <a:prstGeom prst="rect">
            <a:avLst/>
          </a:prstGeom>
        </p:spPr>
      </p:pic>
      <p:pic>
        <p:nvPicPr>
          <p:cNvPr id="36" name="Picture 35">
            <a:extLst>
              <a:ext uri="{FF2B5EF4-FFF2-40B4-BE49-F238E27FC236}">
                <a16:creationId xmlns:a16="http://schemas.microsoft.com/office/drawing/2014/main" id="{544423E7-EF68-B797-85F3-1ACF287C91F5}"/>
              </a:ext>
            </a:extLst>
          </p:cNvPr>
          <p:cNvPicPr>
            <a:picLocks noChangeAspect="1"/>
          </p:cNvPicPr>
          <p:nvPr/>
        </p:nvPicPr>
        <p:blipFill>
          <a:blip r:embed="rId12"/>
          <a:stretch>
            <a:fillRect/>
          </a:stretch>
        </p:blipFill>
        <p:spPr>
          <a:xfrm>
            <a:off x="2864639" y="5798715"/>
            <a:ext cx="725578" cy="409601"/>
          </a:xfrm>
          <a:prstGeom prst="rect">
            <a:avLst/>
          </a:prstGeom>
        </p:spPr>
      </p:pic>
      <p:pic>
        <p:nvPicPr>
          <p:cNvPr id="37" name="Picture 36">
            <a:extLst>
              <a:ext uri="{FF2B5EF4-FFF2-40B4-BE49-F238E27FC236}">
                <a16:creationId xmlns:a16="http://schemas.microsoft.com/office/drawing/2014/main" id="{25B4CC26-C807-43D7-5833-72AC6A280C15}"/>
              </a:ext>
            </a:extLst>
          </p:cNvPr>
          <p:cNvPicPr>
            <a:picLocks noChangeAspect="1"/>
          </p:cNvPicPr>
          <p:nvPr/>
        </p:nvPicPr>
        <p:blipFill>
          <a:blip r:embed="rId13"/>
          <a:stretch>
            <a:fillRect/>
          </a:stretch>
        </p:blipFill>
        <p:spPr>
          <a:xfrm>
            <a:off x="1979081" y="5788980"/>
            <a:ext cx="869272" cy="409602"/>
          </a:xfrm>
          <a:prstGeom prst="rect">
            <a:avLst/>
          </a:prstGeom>
        </p:spPr>
      </p:pic>
      <p:pic>
        <p:nvPicPr>
          <p:cNvPr id="4" name="Picture 3">
            <a:extLst>
              <a:ext uri="{FF2B5EF4-FFF2-40B4-BE49-F238E27FC236}">
                <a16:creationId xmlns:a16="http://schemas.microsoft.com/office/drawing/2014/main" id="{219DF5A6-9E17-B194-C12E-E7BFFD7B2875}"/>
              </a:ext>
            </a:extLst>
          </p:cNvPr>
          <p:cNvPicPr>
            <a:picLocks noChangeAspect="1"/>
          </p:cNvPicPr>
          <p:nvPr/>
        </p:nvPicPr>
        <p:blipFill>
          <a:blip r:embed="rId6"/>
          <a:stretch>
            <a:fillRect/>
          </a:stretch>
        </p:blipFill>
        <p:spPr>
          <a:xfrm>
            <a:off x="2325728" y="4887429"/>
            <a:ext cx="1065236" cy="455999"/>
          </a:xfrm>
          <a:prstGeom prst="rect">
            <a:avLst/>
          </a:prstGeom>
        </p:spPr>
      </p:pic>
      <p:pic>
        <p:nvPicPr>
          <p:cNvPr id="5" name="Picture 4">
            <a:extLst>
              <a:ext uri="{FF2B5EF4-FFF2-40B4-BE49-F238E27FC236}">
                <a16:creationId xmlns:a16="http://schemas.microsoft.com/office/drawing/2014/main" id="{6D3A2C69-3CA3-4F67-A282-752329EE75CE}"/>
              </a:ext>
            </a:extLst>
          </p:cNvPr>
          <p:cNvPicPr>
            <a:picLocks noChangeAspect="1"/>
          </p:cNvPicPr>
          <p:nvPr/>
        </p:nvPicPr>
        <p:blipFill>
          <a:blip r:embed="rId14"/>
          <a:stretch>
            <a:fillRect/>
          </a:stretch>
        </p:blipFill>
        <p:spPr>
          <a:xfrm>
            <a:off x="2023554" y="5359589"/>
            <a:ext cx="850031" cy="427333"/>
          </a:xfrm>
          <a:prstGeom prst="rect">
            <a:avLst/>
          </a:prstGeom>
          <a:ln>
            <a:solidFill>
              <a:schemeClr val="tx1"/>
            </a:solidFill>
          </a:ln>
        </p:spPr>
      </p:pic>
    </p:spTree>
    <p:extLst>
      <p:ext uri="{BB962C8B-B14F-4D97-AF65-F5344CB8AC3E}">
        <p14:creationId xmlns:p14="http://schemas.microsoft.com/office/powerpoint/2010/main" val="1061310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2FBB8-C898-7FB0-DEDC-B2D2B0A77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22BFC2-9B52-C2C0-0F28-575347BBB0CF}"/>
              </a:ext>
            </a:extLst>
          </p:cNvPr>
          <p:cNvSpPr txBox="1">
            <a:spLocks/>
          </p:cNvSpPr>
          <p:nvPr/>
        </p:nvSpPr>
        <p:spPr>
          <a:xfrm>
            <a:off x="382588" y="462201"/>
            <a:ext cx="11617788" cy="513114"/>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GB"/>
              <a:t>ENTSO-E Paper on Market Design Options for Congestion Management </a:t>
            </a:r>
            <a:r>
              <a:rPr lang="en-GB" sz="2400">
                <a:solidFill>
                  <a:srgbClr val="009992"/>
                </a:solidFill>
                <a:latin typeface="Calibri"/>
                <a:ea typeface="Calibri"/>
                <a:cs typeface="Calibri"/>
              </a:rPr>
              <a:t>Policy Recommendations – 1/3</a:t>
            </a:r>
            <a:endParaRPr lang="en-US">
              <a:solidFill>
                <a:srgbClr val="009992"/>
              </a:solidFill>
            </a:endParaRPr>
          </a:p>
        </p:txBody>
      </p:sp>
      <p:graphicFrame>
        <p:nvGraphicFramePr>
          <p:cNvPr id="6" name="Table 5">
            <a:extLst>
              <a:ext uri="{FF2B5EF4-FFF2-40B4-BE49-F238E27FC236}">
                <a16:creationId xmlns:a16="http://schemas.microsoft.com/office/drawing/2014/main" id="{ED680CCF-037A-6B77-9ECC-89E6D12523E7}"/>
              </a:ext>
            </a:extLst>
          </p:cNvPr>
          <p:cNvGraphicFramePr>
            <a:graphicFrameLocks noGrp="1"/>
          </p:cNvGraphicFramePr>
          <p:nvPr>
            <p:extLst>
              <p:ext uri="{D42A27DB-BD31-4B8C-83A1-F6EECF244321}">
                <p14:modId xmlns:p14="http://schemas.microsoft.com/office/powerpoint/2010/main" val="805206494"/>
              </p:ext>
            </p:extLst>
          </p:nvPr>
        </p:nvGraphicFramePr>
        <p:xfrm>
          <a:off x="210668" y="1109714"/>
          <a:ext cx="11649892" cy="2861120"/>
        </p:xfrm>
        <a:graphic>
          <a:graphicData uri="http://schemas.openxmlformats.org/drawingml/2006/table">
            <a:tbl>
              <a:tblPr firstRow="1" bandRow="1">
                <a:tableStyleId>{3B4B98B0-60AC-42C2-AFA5-B58CD77FA1E5}</a:tableStyleId>
              </a:tblPr>
              <a:tblGrid>
                <a:gridCol w="11649892">
                  <a:extLst>
                    <a:ext uri="{9D8B030D-6E8A-4147-A177-3AD203B41FA5}">
                      <a16:colId xmlns:a16="http://schemas.microsoft.com/office/drawing/2014/main" val="2131300858"/>
                    </a:ext>
                  </a:extLst>
                </a:gridCol>
              </a:tblGrid>
              <a:tr h="350957">
                <a:tc>
                  <a:txBody>
                    <a:bodyPr/>
                    <a:lstStyle/>
                    <a:p>
                      <a:pPr marL="0" lvl="0" indent="0" algn="l" defTabSz="914400" rtl="0" eaLnBrk="1" latinLnBrk="0" hangingPunct="1">
                        <a:lnSpc>
                          <a:spcPct val="115000"/>
                        </a:lnSpc>
                        <a:spcAft>
                          <a:spcPts val="1200"/>
                        </a:spcAft>
                        <a:buFont typeface="+mj-lt"/>
                        <a:buNone/>
                      </a:pPr>
                      <a:r>
                        <a:rPr lang="en-GB" sz="1800" b="1" kern="100">
                          <a:solidFill>
                            <a:schemeClr val="tx1"/>
                          </a:solidFill>
                          <a:effectLst/>
                          <a:latin typeface="Aptos" panose="020B0004020202020204" pitchFamily="34" charset="0"/>
                          <a:ea typeface="+mn-ea"/>
                          <a:cs typeface="Arial" panose="020B0604020202020204" pitchFamily="34" charset="0"/>
                        </a:rPr>
                        <a:t>General</a:t>
                      </a:r>
                      <a:endParaRPr lang="en-GB" sz="2000" b="1" kern="100">
                        <a:solidFill>
                          <a:schemeClr val="tx1"/>
                        </a:solidFill>
                        <a:effectLst/>
                        <a:latin typeface="Aptos" panose="020B0004020202020204" pitchFamily="34" charset="0"/>
                        <a:ea typeface="+mn-ea"/>
                        <a:cs typeface="Arial" panose="020B06040202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14993271"/>
                  </a:ext>
                </a:extLst>
              </a:tr>
              <a:tr h="2450600">
                <a:tc>
                  <a:txBody>
                    <a:bodyPr/>
                    <a:lstStyle/>
                    <a:p>
                      <a:pPr marL="342900" lvl="0" indent="-342900" algn="l" defTabSz="914400" rtl="0" eaLnBrk="1" latinLnBrk="0" hangingPunct="1">
                        <a:lnSpc>
                          <a:spcPct val="115000"/>
                        </a:lnSpc>
                        <a:spcAft>
                          <a:spcPts val="1200"/>
                        </a:spcAft>
                        <a:buFont typeface="+mj-lt"/>
                        <a:buAutoNum type="arabicPeriod"/>
                      </a:pPr>
                      <a:r>
                        <a:rPr lang="en-GB" sz="1500" b="1" kern="100">
                          <a:solidFill>
                            <a:schemeClr val="tx1"/>
                          </a:solidFill>
                          <a:effectLst/>
                          <a:latin typeface="Aptos" panose="020B0004020202020204" pitchFamily="34" charset="0"/>
                          <a:ea typeface="+mn-ea"/>
                          <a:cs typeface="Arial" panose="020B0604020202020204" pitchFamily="34" charset="0"/>
                        </a:rPr>
                        <a:t>To ensure system security in a cost-efficient manner, policy makers should enable solutions to bridge the gap between markets and physics</a:t>
                      </a:r>
                      <a:r>
                        <a:rPr lang="en-GB" sz="1500" kern="100">
                          <a:solidFill>
                            <a:schemeClr val="tx1"/>
                          </a:solidFill>
                          <a:effectLst/>
                          <a:latin typeface="Aptos" panose="020B0004020202020204" pitchFamily="34" charset="0"/>
                          <a:ea typeface="+mn-ea"/>
                          <a:cs typeface="Arial" panose="020B0604020202020204" pitchFamily="34" charset="0"/>
                        </a:rPr>
                        <a:t>. Such solutions should aim at maximising trading opportunities for a truly integrated internal electricity market  , but respect technical and operational limits as a priority. </a:t>
                      </a:r>
                    </a:p>
                    <a:p>
                      <a:pPr marL="342900" lvl="0" indent="-342900" algn="l" defTabSz="914400" rtl="0" eaLnBrk="1" latinLnBrk="0" hangingPunct="1">
                        <a:lnSpc>
                          <a:spcPct val="115000"/>
                        </a:lnSpc>
                        <a:spcAft>
                          <a:spcPts val="1200"/>
                        </a:spcAft>
                        <a:buFont typeface="+mj-lt"/>
                        <a:buAutoNum type="arabicPeriod"/>
                      </a:pPr>
                      <a:r>
                        <a:rPr lang="en-GB" sz="1500" b="1" strike="noStrike" kern="100">
                          <a:solidFill>
                            <a:schemeClr val="tx1"/>
                          </a:solidFill>
                          <a:effectLst/>
                          <a:latin typeface="Aptos" panose="020B0004020202020204" pitchFamily="34" charset="0"/>
                          <a:ea typeface="+mn-ea"/>
                          <a:cs typeface="Arial" panose="020B0604020202020204" pitchFamily="34" charset="0"/>
                        </a:rPr>
                        <a:t>One current limitation to aligning physics &amp; markets is the use of virtual margins in capacity calculation processes, </a:t>
                      </a:r>
                      <a:r>
                        <a:rPr lang="en-GB" sz="1500" b="0" strike="noStrike" kern="100">
                          <a:solidFill>
                            <a:schemeClr val="tx1"/>
                          </a:solidFill>
                          <a:effectLst/>
                          <a:latin typeface="Aptos" panose="020B0004020202020204" pitchFamily="34" charset="0"/>
                          <a:ea typeface="+mn-ea"/>
                          <a:cs typeface="Arial" panose="020B0604020202020204" pitchFamily="34" charset="0"/>
                        </a:rPr>
                        <a:t>as these carry significant collateral consequences for system operations. In current regulation </a:t>
                      </a:r>
                      <a:r>
                        <a:rPr lang="en-GB" sz="1500" b="1" strike="noStrike" kern="100">
                          <a:solidFill>
                            <a:schemeClr val="tx1"/>
                          </a:solidFill>
                          <a:effectLst/>
                          <a:latin typeface="Aptos" panose="020B0004020202020204" pitchFamily="34" charset="0"/>
                          <a:ea typeface="+mn-ea"/>
                          <a:cs typeface="Arial" panose="020B0604020202020204" pitchFamily="34" charset="0"/>
                        </a:rPr>
                        <a:t>virtual margins are a key feature of the min.70% </a:t>
                      </a:r>
                      <a:r>
                        <a:rPr lang="en-GB" sz="1500" b="0" strike="noStrike" kern="100">
                          <a:solidFill>
                            <a:schemeClr val="tx1"/>
                          </a:solidFill>
                          <a:effectLst/>
                          <a:latin typeface="Aptos" panose="020B0004020202020204" pitchFamily="34" charset="0"/>
                          <a:ea typeface="+mn-ea"/>
                          <a:cs typeface="Arial" panose="020B0604020202020204" pitchFamily="34" charset="0"/>
                        </a:rPr>
                        <a:t>framework. The principle behind the 70% framework (achieve market integration &amp; avoid undue discrimination between internal and cross-zonal exchanges), remains fundamental. However, </a:t>
                      </a:r>
                      <a:r>
                        <a:rPr lang="en-GB" sz="1500" b="1" strike="noStrike" kern="100">
                          <a:solidFill>
                            <a:schemeClr val="tx1"/>
                          </a:solidFill>
                          <a:effectLst/>
                          <a:latin typeface="Aptos" panose="020B0004020202020204" pitchFamily="34" charset="0"/>
                          <a:ea typeface="+mn-ea"/>
                          <a:cs typeface="Arial" panose="020B0604020202020204" pitchFamily="34" charset="0"/>
                        </a:rPr>
                        <a:t>alternative ways of aligning market and should be explored. </a:t>
                      </a:r>
                    </a:p>
                    <a:p>
                      <a:pPr marL="342900" lvl="0" indent="-342900" algn="l" defTabSz="914400" rtl="0" eaLnBrk="1" latinLnBrk="0" hangingPunct="1">
                        <a:lnSpc>
                          <a:spcPct val="115000"/>
                        </a:lnSpc>
                        <a:spcAft>
                          <a:spcPts val="1200"/>
                        </a:spcAft>
                        <a:buFont typeface="+mj-lt"/>
                        <a:buAutoNum type="arabicPeriod"/>
                      </a:pPr>
                      <a:endParaRPr lang="en-GB" sz="1400" kern="100">
                        <a:solidFill>
                          <a:schemeClr val="tx1"/>
                        </a:solidFill>
                        <a:effectLst/>
                        <a:latin typeface="Aptos" panose="020B0004020202020204" pitchFamily="34" charset="0"/>
                        <a:ea typeface="+mn-ea"/>
                        <a:cs typeface="Arial" panose="020B06040202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39032022"/>
                  </a:ext>
                </a:extLst>
              </a:tr>
            </a:tbl>
          </a:graphicData>
        </a:graphic>
      </p:graphicFrame>
      <p:graphicFrame>
        <p:nvGraphicFramePr>
          <p:cNvPr id="4" name="Table 3">
            <a:extLst>
              <a:ext uri="{FF2B5EF4-FFF2-40B4-BE49-F238E27FC236}">
                <a16:creationId xmlns:a16="http://schemas.microsoft.com/office/drawing/2014/main" id="{7A6B1575-3081-82D3-439B-30B71B2B26C7}"/>
              </a:ext>
            </a:extLst>
          </p:cNvPr>
          <p:cNvGraphicFramePr>
            <a:graphicFrameLocks noGrp="1"/>
          </p:cNvGraphicFramePr>
          <p:nvPr>
            <p:extLst>
              <p:ext uri="{D42A27DB-BD31-4B8C-83A1-F6EECF244321}">
                <p14:modId xmlns:p14="http://schemas.microsoft.com/office/powerpoint/2010/main" val="745401847"/>
              </p:ext>
            </p:extLst>
          </p:nvPr>
        </p:nvGraphicFramePr>
        <p:xfrm>
          <a:off x="210668" y="3628675"/>
          <a:ext cx="11649891" cy="2628964"/>
        </p:xfrm>
        <a:graphic>
          <a:graphicData uri="http://schemas.openxmlformats.org/drawingml/2006/table">
            <a:tbl>
              <a:tblPr firstRow="1" bandRow="1">
                <a:tableStyleId>{3B4B98B0-60AC-42C2-AFA5-B58CD77FA1E5}</a:tableStyleId>
              </a:tblPr>
              <a:tblGrid>
                <a:gridCol w="11649891">
                  <a:extLst>
                    <a:ext uri="{9D8B030D-6E8A-4147-A177-3AD203B41FA5}">
                      <a16:colId xmlns:a16="http://schemas.microsoft.com/office/drawing/2014/main" val="2131300858"/>
                    </a:ext>
                  </a:extLst>
                </a:gridCol>
              </a:tblGrid>
              <a:tr h="0">
                <a:tc>
                  <a:txBody>
                    <a:bodyPr/>
                    <a:lstStyle/>
                    <a:p>
                      <a:pPr marL="0" lvl="0" indent="0" algn="l" defTabSz="914400" rtl="0" eaLnBrk="1" latinLnBrk="0" hangingPunct="1">
                        <a:lnSpc>
                          <a:spcPct val="115000"/>
                        </a:lnSpc>
                        <a:spcAft>
                          <a:spcPts val="600"/>
                        </a:spcAft>
                        <a:buFont typeface="+mj-lt"/>
                        <a:buNone/>
                      </a:pPr>
                      <a:r>
                        <a:rPr lang="en-GB" sz="1600" kern="100">
                          <a:solidFill>
                            <a:schemeClr val="tx1"/>
                          </a:solidFill>
                          <a:effectLst/>
                          <a:latin typeface="Aptos" panose="020B0004020202020204" pitchFamily="34" charset="0"/>
                          <a:cs typeface="Arial" panose="020B0604020202020204" pitchFamily="34" charset="0"/>
                        </a:rPr>
                        <a:t>Spatial granularity in energy markets</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514993271"/>
                  </a:ext>
                </a:extLst>
              </a:tr>
              <a:tr h="370840">
                <a:tc>
                  <a:txBody>
                    <a:bodyPr/>
                    <a:lstStyle/>
                    <a:p>
                      <a:pPr marL="342900" lvl="0" indent="-342900">
                        <a:lnSpc>
                          <a:spcPct val="115000"/>
                        </a:lnSpc>
                        <a:spcAft>
                          <a:spcPts val="600"/>
                        </a:spcAft>
                        <a:buFont typeface="+mj-lt"/>
                        <a:buAutoNum type="arabicPeriod"/>
                      </a:pPr>
                      <a:r>
                        <a:rPr lang="en-GB" sz="1400" kern="100">
                          <a:effectLst/>
                          <a:latin typeface="Aptos"/>
                          <a:ea typeface="Aptos" panose="020B0004020202020204" pitchFamily="34" charset="0"/>
                          <a:cs typeface="Arial"/>
                        </a:rPr>
                        <a:t>Recognise increased spatial granularity as a structurally </a:t>
                      </a:r>
                      <a:r>
                        <a:rPr lang="en-GB" sz="1400" b="1" kern="100">
                          <a:effectLst/>
                          <a:latin typeface="Aptos"/>
                          <a:ea typeface="Aptos" panose="020B0004020202020204" pitchFamily="34" charset="0"/>
                          <a:cs typeface="Arial"/>
                        </a:rPr>
                        <a:t>effective long-term solution from congestion minimisation perspective</a:t>
                      </a:r>
                      <a:r>
                        <a:rPr lang="en-GB" sz="1400" kern="100">
                          <a:effectLst/>
                          <a:latin typeface="Aptos"/>
                          <a:ea typeface="Aptos" panose="020B0004020202020204" pitchFamily="34" charset="0"/>
                          <a:cs typeface="Arial"/>
                        </a:rPr>
                        <a:t>, while acknowledging market impact together with </a:t>
                      </a:r>
                      <a:r>
                        <a:rPr lang="en-GB" sz="1400" b="1" kern="100">
                          <a:effectLst/>
                          <a:latin typeface="Aptos"/>
                          <a:ea typeface="Aptos" panose="020B0004020202020204" pitchFamily="34" charset="0"/>
                          <a:cs typeface="Arial"/>
                        </a:rPr>
                        <a:t>implementation challenges and political implications. </a:t>
                      </a:r>
                    </a:p>
                    <a:p>
                      <a:pPr marL="342900" lvl="0" indent="-342900">
                        <a:lnSpc>
                          <a:spcPct val="115000"/>
                        </a:lnSpc>
                        <a:spcAft>
                          <a:spcPts val="600"/>
                        </a:spcAft>
                        <a:buFont typeface="+mj-lt"/>
                        <a:buAutoNum type="arabicPeriod"/>
                      </a:pPr>
                      <a:r>
                        <a:rPr lang="en-GB" sz="1400" kern="100">
                          <a:effectLst/>
                          <a:latin typeface="Aptos"/>
                          <a:ea typeface="Aptos" panose="020B0004020202020204" pitchFamily="34" charset="0"/>
                          <a:cs typeface="Arial"/>
                        </a:rPr>
                        <a:t>Consider </a:t>
                      </a:r>
                      <a:r>
                        <a:rPr lang="en-GB" sz="1400" b="1" kern="100">
                          <a:effectLst/>
                          <a:latin typeface="Aptos"/>
                          <a:ea typeface="Aptos" panose="020B0004020202020204" pitchFamily="34" charset="0"/>
                          <a:cs typeface="Arial"/>
                        </a:rPr>
                        <a:t>context and region-specific pathways</a:t>
                      </a:r>
                      <a:r>
                        <a:rPr lang="en-GB" sz="1400" kern="100">
                          <a:effectLst/>
                          <a:latin typeface="Aptos"/>
                          <a:ea typeface="Aptos" panose="020B0004020202020204" pitchFamily="34" charset="0"/>
                          <a:cs typeface="Arial"/>
                        </a:rPr>
                        <a:t> (e.g. bidding zone reconfiguration and/or dispatch hubs or potentially </a:t>
                      </a:r>
                      <a:r>
                        <a:rPr lang="en-GB" sz="1400" kern="100">
                          <a:solidFill>
                            <a:schemeClr val="tx1"/>
                          </a:solidFill>
                          <a:effectLst/>
                          <a:latin typeface="Aptos"/>
                          <a:ea typeface="Aptos" panose="020B0004020202020204" pitchFamily="34" charset="0"/>
                          <a:cs typeface="Arial"/>
                        </a:rPr>
                        <a:t>even nodal pricing, </a:t>
                      </a:r>
                      <a:r>
                        <a:rPr lang="en-GB" sz="1400" strike="noStrike" kern="100">
                          <a:solidFill>
                            <a:schemeClr val="tx1"/>
                          </a:solidFill>
                          <a:effectLst/>
                          <a:latin typeface="Aptos"/>
                          <a:ea typeface="Aptos" panose="020B0004020202020204" pitchFamily="34" charset="0"/>
                          <a:cs typeface="Arial"/>
                        </a:rPr>
                        <a:t>where </a:t>
                      </a:r>
                      <a:r>
                        <a:rPr lang="en-GB" sz="1400" kern="100">
                          <a:solidFill>
                            <a:schemeClr val="tx1"/>
                          </a:solidFill>
                          <a:effectLst/>
                          <a:latin typeface="Aptos"/>
                          <a:ea typeface="Aptos" panose="020B0004020202020204" pitchFamily="34" charset="0"/>
                          <a:cs typeface="Arial"/>
                        </a:rPr>
                        <a:t>proven to be feasible and efficient) depending on the significance and variability of the structural congestions, while ensuring internal electricity market   efficiency. </a:t>
                      </a:r>
                    </a:p>
                    <a:p>
                      <a:pPr marL="342900" lvl="0" indent="-342900">
                        <a:lnSpc>
                          <a:spcPct val="115000"/>
                        </a:lnSpc>
                        <a:spcAft>
                          <a:spcPts val="600"/>
                        </a:spcAft>
                        <a:buFont typeface="+mj-lt"/>
                        <a:buAutoNum type="arabicPeriod"/>
                      </a:pPr>
                      <a:r>
                        <a:rPr lang="en-GB" sz="1400" kern="100">
                          <a:effectLst/>
                          <a:latin typeface="Aptos"/>
                          <a:ea typeface="Aptos" panose="020B0004020202020204" pitchFamily="34" charset="0"/>
                          <a:cs typeface="Arial"/>
                        </a:rPr>
                        <a:t>Ensure that any </a:t>
                      </a:r>
                      <a:r>
                        <a:rPr lang="en-GB" sz="1400" b="0" kern="100">
                          <a:effectLst/>
                          <a:latin typeface="Aptos"/>
                          <a:ea typeface="Aptos" panose="020B0004020202020204" pitchFamily="34" charset="0"/>
                          <a:cs typeface="Arial"/>
                        </a:rPr>
                        <a:t>increase in spatial granularity </a:t>
                      </a:r>
                      <a:r>
                        <a:rPr lang="en-GB" sz="1400" b="0" kern="100">
                          <a:solidFill>
                            <a:schemeClr val="tx1"/>
                          </a:solidFill>
                          <a:effectLst/>
                          <a:latin typeface="Aptos"/>
                          <a:ea typeface="Aptos" panose="020B0004020202020204" pitchFamily="34" charset="0"/>
                          <a:cs typeface="Arial"/>
                        </a:rPr>
                        <a:t>addresses market parties’ needs of liquidity, risk hedging and investment certainty.  </a:t>
                      </a:r>
                      <a:endParaRPr lang="en-GB" sz="1400" b="0" strike="sngStrike" kern="100">
                        <a:solidFill>
                          <a:schemeClr val="tx1"/>
                        </a:solidFill>
                        <a:effectLst/>
                        <a:latin typeface="Aptos"/>
                        <a:ea typeface="Aptos" panose="020B0004020202020204" pitchFamily="34" charset="0"/>
                        <a:cs typeface="Arial"/>
                      </a:endParaRPr>
                    </a:p>
                    <a:p>
                      <a:pPr marL="342900" lvl="0" indent="-342900">
                        <a:lnSpc>
                          <a:spcPct val="115000"/>
                        </a:lnSpc>
                        <a:spcAft>
                          <a:spcPts val="600"/>
                        </a:spcAft>
                        <a:buFont typeface="+mj-lt"/>
                        <a:buAutoNum type="arabicPeriod"/>
                      </a:pPr>
                      <a:r>
                        <a:rPr lang="en-GB" sz="1400" kern="100">
                          <a:effectLst/>
                          <a:latin typeface="Aptos" panose="020B0004020202020204" pitchFamily="34" charset="0"/>
                          <a:ea typeface="Aptos" panose="020B0004020202020204" pitchFamily="34" charset="0"/>
                          <a:cs typeface="Arial" panose="020B0604020202020204" pitchFamily="34" charset="0"/>
                        </a:rPr>
                        <a:t>Balance the need for periodic assessment/update of spatial granularity with predictability and stability for market participants (i.e. avoid too frequent or unpredictable reconfiguration).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9032022"/>
                  </a:ext>
                </a:extLst>
              </a:tr>
            </a:tbl>
          </a:graphicData>
        </a:graphic>
      </p:graphicFrame>
    </p:spTree>
    <p:extLst>
      <p:ext uri="{BB962C8B-B14F-4D97-AF65-F5344CB8AC3E}">
        <p14:creationId xmlns:p14="http://schemas.microsoft.com/office/powerpoint/2010/main" val="2894681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C4D76-8575-A8C3-93B9-9EA1A446ECD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0F05CE9-AF0F-97B6-50CC-726E9F6DD01D}"/>
              </a:ext>
            </a:extLst>
          </p:cNvPr>
          <p:cNvGraphicFramePr>
            <a:graphicFrameLocks noGrp="1"/>
          </p:cNvGraphicFramePr>
          <p:nvPr>
            <p:extLst>
              <p:ext uri="{D42A27DB-BD31-4B8C-83A1-F6EECF244321}">
                <p14:modId xmlns:p14="http://schemas.microsoft.com/office/powerpoint/2010/main" val="1073245087"/>
              </p:ext>
            </p:extLst>
          </p:nvPr>
        </p:nvGraphicFramePr>
        <p:xfrm>
          <a:off x="271054" y="1209726"/>
          <a:ext cx="11649892" cy="2801557"/>
        </p:xfrm>
        <a:graphic>
          <a:graphicData uri="http://schemas.openxmlformats.org/drawingml/2006/table">
            <a:tbl>
              <a:tblPr firstRow="1" bandRow="1">
                <a:tableStyleId>{3B4B98B0-60AC-42C2-AFA5-B58CD77FA1E5}</a:tableStyleId>
              </a:tblPr>
              <a:tblGrid>
                <a:gridCol w="11649892">
                  <a:extLst>
                    <a:ext uri="{9D8B030D-6E8A-4147-A177-3AD203B41FA5}">
                      <a16:colId xmlns:a16="http://schemas.microsoft.com/office/drawing/2014/main" val="2131300858"/>
                    </a:ext>
                  </a:extLst>
                </a:gridCol>
              </a:tblGrid>
              <a:tr h="370840">
                <a:tc>
                  <a: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en-GB" sz="1800" b="1" kern="100">
                          <a:solidFill>
                            <a:schemeClr val="tx1"/>
                          </a:solidFill>
                          <a:effectLst/>
                          <a:latin typeface="Aptos" panose="020B0004020202020204" pitchFamily="34" charset="0"/>
                          <a:ea typeface="+mn-ea"/>
                          <a:cs typeface="Arial" panose="020B0604020202020204" pitchFamily="34" charset="0"/>
                        </a:rPr>
                        <a:t>Locational siting incentives </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514993271"/>
                  </a:ext>
                </a:extLst>
              </a:tr>
              <a:tr h="370840">
                <a:tc>
                  <a:txBody>
                    <a:bodyPr/>
                    <a:lstStyle/>
                    <a:p>
                      <a:pPr marL="342900" lvl="0" indent="-342900" algn="l" defTabSz="914400" rtl="0" eaLnBrk="1" latinLnBrk="0" hangingPunct="1">
                        <a:lnSpc>
                          <a:spcPct val="115000"/>
                        </a:lnSpc>
                        <a:spcBef>
                          <a:spcPts val="600"/>
                        </a:spcBef>
                        <a:buFont typeface="+mj-lt"/>
                        <a:buAutoNum type="arabicPeriod"/>
                      </a:pPr>
                      <a:r>
                        <a:rPr lang="en-GB" sz="1500" kern="100">
                          <a:solidFill>
                            <a:schemeClr val="tx1"/>
                          </a:solidFill>
                          <a:effectLst/>
                          <a:latin typeface="Aptos" panose="020B0004020202020204" pitchFamily="34" charset="0"/>
                          <a:ea typeface="+mn-ea"/>
                          <a:cs typeface="Arial" panose="020B0604020202020204" pitchFamily="34" charset="0"/>
                        </a:rPr>
                        <a:t>Where appropriate, integrate locational elements into capacity mechanisms, RES support schemes and flexibility support schemes where such schemes already exist.</a:t>
                      </a:r>
                    </a:p>
                    <a:p>
                      <a:pPr marL="342900" lvl="0" indent="-342900" algn="l" defTabSz="914400" rtl="0" eaLnBrk="1" latinLnBrk="0" hangingPunct="1">
                        <a:lnSpc>
                          <a:spcPct val="115000"/>
                        </a:lnSpc>
                        <a:spcBef>
                          <a:spcPts val="600"/>
                        </a:spcBef>
                        <a:buFont typeface="+mj-lt"/>
                        <a:buAutoNum type="arabicPeriod"/>
                      </a:pPr>
                      <a:r>
                        <a:rPr lang="en-GB" sz="1500" kern="100">
                          <a:solidFill>
                            <a:schemeClr val="tx1"/>
                          </a:solidFill>
                          <a:effectLst/>
                          <a:latin typeface="Aptos"/>
                          <a:ea typeface="+mn-ea"/>
                          <a:cs typeface="Arial"/>
                        </a:rPr>
                        <a:t>Consider using locational criteria in grid connections rules to</a:t>
                      </a:r>
                      <a:r>
                        <a:rPr lang="en-GB" sz="1500" b="1" kern="100">
                          <a:solidFill>
                            <a:schemeClr val="tx1"/>
                          </a:solidFill>
                          <a:effectLst/>
                          <a:latin typeface="Aptos"/>
                          <a:ea typeface="+mn-ea"/>
                          <a:cs typeface="Arial"/>
                        </a:rPr>
                        <a:t> steer new investments toward grid-supportive locations </a:t>
                      </a:r>
                      <a:r>
                        <a:rPr lang="en-GB" sz="1500" kern="100">
                          <a:solidFill>
                            <a:schemeClr val="tx1"/>
                          </a:solidFill>
                          <a:effectLst/>
                          <a:latin typeface="Aptos"/>
                          <a:ea typeface="+mn-ea"/>
                          <a:cs typeface="Arial"/>
                        </a:rPr>
                        <a:t>and to ensure that investment decisions reflect part of the congestion and redispatch costs they may impose on the system.</a:t>
                      </a:r>
                    </a:p>
                    <a:p>
                      <a:pPr marL="342900" lvl="0" indent="-342900" algn="l" defTabSz="914400" rtl="0" eaLnBrk="1" latinLnBrk="0" hangingPunct="1">
                        <a:lnSpc>
                          <a:spcPct val="115000"/>
                        </a:lnSpc>
                        <a:spcBef>
                          <a:spcPts val="600"/>
                        </a:spcBef>
                        <a:buFont typeface="+mj-lt"/>
                        <a:buAutoNum type="arabicPeriod"/>
                      </a:pPr>
                      <a:r>
                        <a:rPr lang="en-GB" sz="1500" kern="100">
                          <a:solidFill>
                            <a:schemeClr val="tx1"/>
                          </a:solidFill>
                          <a:effectLst/>
                          <a:latin typeface="Aptos"/>
                          <a:ea typeface="+mn-ea"/>
                          <a:cs typeface="Arial"/>
                        </a:rPr>
                        <a:t>Acknowledge that </a:t>
                      </a:r>
                      <a:r>
                        <a:rPr lang="en-GB" sz="1500" b="1" kern="100">
                          <a:solidFill>
                            <a:schemeClr val="tx1"/>
                          </a:solidFill>
                          <a:effectLst/>
                          <a:latin typeface="Aptos"/>
                          <a:ea typeface="+mn-ea"/>
                          <a:cs typeface="Arial"/>
                        </a:rPr>
                        <a:t>locational incentives are complementary instruments </a:t>
                      </a:r>
                      <a:r>
                        <a:rPr lang="en-GB" sz="1500" kern="100">
                          <a:solidFill>
                            <a:schemeClr val="tx1"/>
                          </a:solidFill>
                          <a:effectLst/>
                          <a:latin typeface="Aptos"/>
                          <a:ea typeface="+mn-ea"/>
                          <a:cs typeface="Arial"/>
                        </a:rPr>
                        <a:t>with primarily long-term effects and should not be expected to solve short-term congestion challenges.</a:t>
                      </a:r>
                    </a:p>
                    <a:p>
                      <a:pPr marL="342900" lvl="0" indent="-342900" algn="l" defTabSz="914400" rtl="0" eaLnBrk="1" latinLnBrk="0" hangingPunct="1">
                        <a:lnSpc>
                          <a:spcPct val="115000"/>
                        </a:lnSpc>
                        <a:spcBef>
                          <a:spcPts val="600"/>
                        </a:spcBef>
                        <a:buFont typeface="+mj-lt"/>
                        <a:buAutoNum type="arabicPeriod"/>
                      </a:pPr>
                      <a:r>
                        <a:rPr lang="en-GB" sz="1500" kern="100">
                          <a:solidFill>
                            <a:schemeClr val="tx1"/>
                          </a:solidFill>
                          <a:effectLst/>
                          <a:latin typeface="Aptos"/>
                          <a:ea typeface="+mn-ea"/>
                          <a:cs typeface="Arial"/>
                        </a:rPr>
                        <a:t>Ensure </a:t>
                      </a:r>
                      <a:r>
                        <a:rPr lang="en-GB" sz="1500" b="1" kern="100">
                          <a:solidFill>
                            <a:schemeClr val="tx1"/>
                          </a:solidFill>
                          <a:effectLst/>
                          <a:latin typeface="Aptos"/>
                          <a:ea typeface="+mn-ea"/>
                          <a:cs typeface="Arial"/>
                        </a:rPr>
                        <a:t>transparency, non-discrimination, cost-based design, and consistency with EU state aid</a:t>
                      </a:r>
                      <a:r>
                        <a:rPr lang="en-GB" sz="1500" kern="100">
                          <a:solidFill>
                            <a:schemeClr val="tx1"/>
                          </a:solidFill>
                          <a:effectLst/>
                          <a:latin typeface="Aptos"/>
                          <a:ea typeface="+mn-ea"/>
                          <a:cs typeface="Arial"/>
                        </a:rPr>
                        <a:t> and internal market principles.</a:t>
                      </a:r>
                    </a:p>
                    <a:p>
                      <a:pPr marL="342900" lvl="0" indent="-342900" algn="l" defTabSz="914400" rtl="0" eaLnBrk="1" latinLnBrk="0" hangingPunct="1">
                        <a:lnSpc>
                          <a:spcPct val="115000"/>
                        </a:lnSpc>
                        <a:buFont typeface="+mj-lt"/>
                        <a:buAutoNum type="arabicPeriod"/>
                      </a:pPr>
                      <a:endParaRPr lang="en-GB" sz="1500" kern="100">
                        <a:solidFill>
                          <a:schemeClr val="tx1"/>
                        </a:solidFill>
                        <a:effectLst/>
                        <a:latin typeface="Aptos"/>
                        <a:ea typeface="+mn-ea"/>
                        <a:cs typeface="Arial"/>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9032022"/>
                  </a:ext>
                </a:extLst>
              </a:tr>
            </a:tbl>
          </a:graphicData>
        </a:graphic>
      </p:graphicFrame>
      <p:graphicFrame>
        <p:nvGraphicFramePr>
          <p:cNvPr id="3" name="Table 2">
            <a:extLst>
              <a:ext uri="{FF2B5EF4-FFF2-40B4-BE49-F238E27FC236}">
                <a16:creationId xmlns:a16="http://schemas.microsoft.com/office/drawing/2014/main" id="{59060678-9E60-7828-6D12-A562DD961157}"/>
              </a:ext>
            </a:extLst>
          </p:cNvPr>
          <p:cNvGraphicFramePr>
            <a:graphicFrameLocks noGrp="1"/>
          </p:cNvGraphicFramePr>
          <p:nvPr>
            <p:extLst>
              <p:ext uri="{D42A27DB-BD31-4B8C-83A1-F6EECF244321}">
                <p14:modId xmlns:p14="http://schemas.microsoft.com/office/powerpoint/2010/main" val="2478753380"/>
              </p:ext>
            </p:extLst>
          </p:nvPr>
        </p:nvGraphicFramePr>
        <p:xfrm>
          <a:off x="243637" y="3948109"/>
          <a:ext cx="11649891" cy="2909891"/>
        </p:xfrm>
        <a:graphic>
          <a:graphicData uri="http://schemas.openxmlformats.org/drawingml/2006/table">
            <a:tbl>
              <a:tblPr firstRow="1" bandRow="1">
                <a:tableStyleId>{3B4B98B0-60AC-42C2-AFA5-B58CD77FA1E5}</a:tableStyleId>
              </a:tblPr>
              <a:tblGrid>
                <a:gridCol w="11649891">
                  <a:extLst>
                    <a:ext uri="{9D8B030D-6E8A-4147-A177-3AD203B41FA5}">
                      <a16:colId xmlns:a16="http://schemas.microsoft.com/office/drawing/2014/main" val="2131300858"/>
                    </a:ext>
                  </a:extLst>
                </a:gridCol>
              </a:tblGrid>
              <a:tr h="380824">
                <a:tc>
                  <a:txBody>
                    <a:bodyPr/>
                    <a:lstStyle/>
                    <a:p>
                      <a:pPr>
                        <a:lnSpc>
                          <a:spcPct val="115000"/>
                        </a:lnSpc>
                        <a:spcAft>
                          <a:spcPts val="600"/>
                        </a:spcAft>
                        <a:buNone/>
                      </a:pPr>
                      <a:r>
                        <a:rPr lang="en-GB" sz="1600" b="1" kern="100">
                          <a:effectLst/>
                          <a:latin typeface="Aptos"/>
                          <a:ea typeface="Aptos" panose="020B0004020202020204" pitchFamily="34" charset="0"/>
                          <a:cs typeface="Arial"/>
                        </a:rPr>
                        <a:t>Preventive measures outside of market clearing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14993271"/>
                  </a:ext>
                </a:extLst>
              </a:tr>
              <a:tr h="2529067">
                <a:tc>
                  <a:txBody>
                    <a:bodyPr/>
                    <a:lstStyle/>
                    <a:p>
                      <a:pPr marL="342900" lvl="0" indent="-342900">
                        <a:lnSpc>
                          <a:spcPct val="115000"/>
                        </a:lnSpc>
                        <a:spcAft>
                          <a:spcPts val="600"/>
                        </a:spcAft>
                        <a:buFont typeface="+mj-lt"/>
                        <a:buAutoNum type="arabicPeriod"/>
                      </a:pPr>
                      <a:r>
                        <a:rPr lang="en-US" sz="1400" kern="100">
                          <a:effectLst/>
                          <a:latin typeface="Aptos"/>
                          <a:ea typeface="Aptos" panose="020B0004020202020204" pitchFamily="34" charset="0"/>
                          <a:cs typeface="Arial"/>
                        </a:rPr>
                        <a:t>Promote preventive measures that reduce redispatch volumes and uncertainty, while carefully balancing efficiency gains against forecast errors and implementation complexity. </a:t>
                      </a:r>
                    </a:p>
                    <a:p>
                      <a:pPr marL="342900" lvl="0" indent="-342900">
                        <a:lnSpc>
                          <a:spcPct val="115000"/>
                        </a:lnSpc>
                        <a:spcAft>
                          <a:spcPts val="600"/>
                        </a:spcAft>
                        <a:buFont typeface="+mj-lt"/>
                        <a:buAutoNum type="arabicPeriod"/>
                      </a:pPr>
                      <a:r>
                        <a:rPr lang="en-GB" sz="1400" kern="100">
                          <a:effectLst/>
                          <a:latin typeface="Aptos"/>
                          <a:ea typeface="Aptos" panose="020B0004020202020204" pitchFamily="34" charset="0"/>
                          <a:cs typeface="Arial"/>
                        </a:rPr>
                        <a:t>Consider </a:t>
                      </a:r>
                      <a:r>
                        <a:rPr lang="en-GB" sz="1400" b="1" kern="100">
                          <a:effectLst/>
                          <a:latin typeface="Aptos"/>
                          <a:ea typeface="Aptos" panose="020B0004020202020204" pitchFamily="34" charset="0"/>
                          <a:cs typeface="Arial"/>
                        </a:rPr>
                        <a:t>flexible connection agreements </a:t>
                      </a:r>
                      <a:r>
                        <a:rPr lang="en-GB" sz="1400" kern="100">
                          <a:effectLst/>
                          <a:latin typeface="Aptos"/>
                          <a:ea typeface="Aptos" panose="020B0004020202020204" pitchFamily="34" charset="0"/>
                          <a:cs typeface="Arial"/>
                        </a:rPr>
                        <a:t>as a tool in congested areas, with design choices (scope, timing, compensation, voluntariness) taking into account regulatory framework , system needs and market implications. In particular, the use of voluntary flexible connection agreements in congested areas should be expanded building on existing national experiences.</a:t>
                      </a:r>
                    </a:p>
                    <a:p>
                      <a:pPr marL="342900" lvl="0" indent="-342900">
                        <a:lnSpc>
                          <a:spcPct val="115000"/>
                        </a:lnSpc>
                        <a:spcAft>
                          <a:spcPts val="600"/>
                        </a:spcAft>
                        <a:buFont typeface="+mj-lt"/>
                        <a:buAutoNum type="arabicPeriod"/>
                      </a:pPr>
                      <a:r>
                        <a:rPr lang="en-US" sz="1400" b="1" kern="100">
                          <a:effectLst/>
                          <a:latin typeface="Aptos"/>
                          <a:ea typeface="Aptos" panose="020B0004020202020204" pitchFamily="34" charset="0"/>
                          <a:cs typeface="Arial"/>
                        </a:rPr>
                        <a:t>Transmission and distribution tariffs </a:t>
                      </a:r>
                      <a:r>
                        <a:rPr lang="en-US" sz="1400" kern="100">
                          <a:effectLst/>
                          <a:latin typeface="Aptos"/>
                          <a:ea typeface="Aptos" panose="020B0004020202020204" pitchFamily="34" charset="0"/>
                          <a:cs typeface="Arial"/>
                        </a:rPr>
                        <a:t>can provide stable and transparent locational or time-dependent dispatch signals. More dynamic signals with locational elements should be carefully </a:t>
                      </a:r>
                      <a:r>
                        <a:rPr lang="en-US" sz="1400" kern="100" err="1">
                          <a:effectLst/>
                          <a:latin typeface="Aptos"/>
                          <a:ea typeface="Aptos" panose="020B0004020202020204" pitchFamily="34" charset="0"/>
                          <a:cs typeface="Arial"/>
                        </a:rPr>
                        <a:t>analysed</a:t>
                      </a:r>
                      <a:r>
                        <a:rPr lang="en-US" sz="1400" kern="100">
                          <a:effectLst/>
                          <a:latin typeface="Aptos"/>
                          <a:ea typeface="Aptos" panose="020B0004020202020204" pitchFamily="34" charset="0"/>
                          <a:cs typeface="Arial"/>
                        </a:rPr>
                        <a:t> to evaluate potential benefits against disadvantages. </a:t>
                      </a:r>
                    </a:p>
                    <a:p>
                      <a:pPr marL="342900" lvl="0" indent="-342900">
                        <a:lnSpc>
                          <a:spcPct val="115000"/>
                        </a:lnSpc>
                        <a:spcAft>
                          <a:spcPts val="600"/>
                        </a:spcAft>
                        <a:buFont typeface="+mj-lt"/>
                        <a:buAutoNum type="arabicPeriod"/>
                      </a:pPr>
                      <a:r>
                        <a:rPr lang="en-US" sz="1400" kern="100">
                          <a:effectLst/>
                          <a:latin typeface="Aptos"/>
                          <a:ea typeface="Aptos" panose="020B0004020202020204" pitchFamily="34" charset="0"/>
                          <a:cs typeface="Arial"/>
                        </a:rPr>
                        <a:t>Ensure </a:t>
                      </a:r>
                      <a:r>
                        <a:rPr lang="en-US" sz="1400" b="1" kern="100">
                          <a:effectLst/>
                          <a:latin typeface="Aptos"/>
                          <a:ea typeface="Aptos" panose="020B0004020202020204" pitchFamily="34" charset="0"/>
                          <a:cs typeface="Arial"/>
                        </a:rPr>
                        <a:t>strong TSO–DSO coordination </a:t>
                      </a:r>
                      <a:r>
                        <a:rPr lang="en-US" sz="1400" kern="100">
                          <a:effectLst/>
                          <a:latin typeface="Aptos"/>
                          <a:ea typeface="Aptos" panose="020B0004020202020204" pitchFamily="34" charset="0"/>
                          <a:cs typeface="Arial"/>
                        </a:rPr>
                        <a:t>and clear communication to market participants to limit operational and </a:t>
                      </a:r>
                      <a:r>
                        <a:rPr lang="en-US" sz="1400" kern="100" err="1">
                          <a:effectLst/>
                          <a:latin typeface="Aptos"/>
                          <a:ea typeface="Aptos" panose="020B0004020202020204" pitchFamily="34" charset="0"/>
                          <a:cs typeface="Arial"/>
                        </a:rPr>
                        <a:t>behavioural</a:t>
                      </a:r>
                      <a:r>
                        <a:rPr lang="en-US" sz="1400" kern="100">
                          <a:effectLst/>
                          <a:latin typeface="Aptos"/>
                          <a:ea typeface="Aptos" panose="020B0004020202020204" pitchFamily="34" charset="0"/>
                          <a:cs typeface="Arial"/>
                        </a:rPr>
                        <a:t> risks.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9032022"/>
                  </a:ext>
                </a:extLst>
              </a:tr>
            </a:tbl>
          </a:graphicData>
        </a:graphic>
      </p:graphicFrame>
      <p:sp>
        <p:nvSpPr>
          <p:cNvPr id="6" name="Title 1">
            <a:extLst>
              <a:ext uri="{FF2B5EF4-FFF2-40B4-BE49-F238E27FC236}">
                <a16:creationId xmlns:a16="http://schemas.microsoft.com/office/drawing/2014/main" id="{9E832022-9C29-9785-472A-B043FCA1B153}"/>
              </a:ext>
            </a:extLst>
          </p:cNvPr>
          <p:cNvSpPr txBox="1">
            <a:spLocks/>
          </p:cNvSpPr>
          <p:nvPr/>
        </p:nvSpPr>
        <p:spPr>
          <a:xfrm>
            <a:off x="382588" y="462201"/>
            <a:ext cx="11617788" cy="513114"/>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GB"/>
              <a:t>ENTSO-E Paper on Market Design Options for Congestion Management </a:t>
            </a:r>
            <a:r>
              <a:rPr lang="en-GB" sz="2400">
                <a:solidFill>
                  <a:srgbClr val="009992"/>
                </a:solidFill>
                <a:latin typeface="Calibri"/>
                <a:ea typeface="Calibri"/>
                <a:cs typeface="Calibri"/>
              </a:rPr>
              <a:t>Policy Recommendations – 2/3</a:t>
            </a:r>
            <a:endParaRPr lang="en-US">
              <a:solidFill>
                <a:srgbClr val="009992"/>
              </a:solidFill>
            </a:endParaRPr>
          </a:p>
        </p:txBody>
      </p:sp>
    </p:spTree>
    <p:extLst>
      <p:ext uri="{BB962C8B-B14F-4D97-AF65-F5344CB8AC3E}">
        <p14:creationId xmlns:p14="http://schemas.microsoft.com/office/powerpoint/2010/main" val="3971084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1203C-572B-E2E3-8925-966B7919DA04}"/>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DF431D8-3724-C711-7218-B3EABC17CE2D}"/>
              </a:ext>
            </a:extLst>
          </p:cNvPr>
          <p:cNvGraphicFramePr>
            <a:graphicFrameLocks noGrp="1"/>
          </p:cNvGraphicFramePr>
          <p:nvPr>
            <p:extLst>
              <p:ext uri="{D42A27DB-BD31-4B8C-83A1-F6EECF244321}">
                <p14:modId xmlns:p14="http://schemas.microsoft.com/office/powerpoint/2010/main" val="3146226080"/>
              </p:ext>
            </p:extLst>
          </p:nvPr>
        </p:nvGraphicFramePr>
        <p:xfrm>
          <a:off x="348082" y="1721777"/>
          <a:ext cx="11708390" cy="3429000"/>
        </p:xfrm>
        <a:graphic>
          <a:graphicData uri="http://schemas.openxmlformats.org/drawingml/2006/table">
            <a:tbl>
              <a:tblPr firstRow="1" bandRow="1">
                <a:tableStyleId>{3B4B98B0-60AC-42C2-AFA5-B58CD77FA1E5}</a:tableStyleId>
              </a:tblPr>
              <a:tblGrid>
                <a:gridCol w="11708390">
                  <a:extLst>
                    <a:ext uri="{9D8B030D-6E8A-4147-A177-3AD203B41FA5}">
                      <a16:colId xmlns:a16="http://schemas.microsoft.com/office/drawing/2014/main" val="2131300858"/>
                    </a:ext>
                  </a:extLst>
                </a:gridCol>
              </a:tblGrid>
              <a:tr h="370840">
                <a:tc>
                  <a:txBody>
                    <a:bodyPr/>
                    <a:lstStyle/>
                    <a:p>
                      <a:pPr>
                        <a:lnSpc>
                          <a:spcPct val="115000"/>
                        </a:lnSpc>
                        <a:spcAft>
                          <a:spcPts val="800"/>
                        </a:spcAft>
                        <a:buNone/>
                      </a:pPr>
                      <a:r>
                        <a:rPr lang="en-GB" sz="1600" b="1" kern="100">
                          <a:effectLst/>
                          <a:latin typeface="Aptos"/>
                          <a:ea typeface="Aptos" panose="020B0004020202020204" pitchFamily="34" charset="0"/>
                          <a:cs typeface="Arial"/>
                        </a:rPr>
                        <a:t>Congestion management tools</a:t>
                      </a:r>
                      <a:endParaRPr lang="en-GB" sz="1600" kern="100">
                        <a:effectLst/>
                        <a:latin typeface="Aptos"/>
                        <a:ea typeface="Aptos" panose="020B0004020202020204" pitchFamily="34" charset="0"/>
                        <a:cs typeface="Arial"/>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514993271"/>
                  </a:ext>
                </a:extLst>
              </a:tr>
              <a:tr h="370840">
                <a:tc>
                  <a:txBody>
                    <a:bodyPr/>
                    <a:lstStyle/>
                    <a:p>
                      <a:pPr marL="342900" lvl="0" indent="-342900" algn="l" defTabSz="914400" rtl="0" eaLnBrk="1" latinLnBrk="0" hangingPunct="1">
                        <a:lnSpc>
                          <a:spcPct val="100000"/>
                        </a:lnSpc>
                        <a:spcAft>
                          <a:spcPts val="800"/>
                        </a:spcAft>
                        <a:buFont typeface="+mj-lt"/>
                        <a:buAutoNum type="arabicPeriod"/>
                      </a:pPr>
                      <a:r>
                        <a:rPr lang="en-GB" sz="1400" kern="100">
                          <a:solidFill>
                            <a:schemeClr val="tx1"/>
                          </a:solidFill>
                          <a:effectLst/>
                          <a:latin typeface="Aptos"/>
                          <a:ea typeface="Aptos" panose="020B0004020202020204" pitchFamily="34" charset="0"/>
                          <a:cs typeface="Arial"/>
                        </a:rPr>
                        <a:t>Ensure the continued availability of timely, location-specific congestion management and redispatch resources to safeguard operational security under increasing uncertainty.</a:t>
                      </a:r>
                    </a:p>
                    <a:p>
                      <a:pPr marL="342900" lvl="0" indent="-342900" algn="l" defTabSz="914400" rtl="0" eaLnBrk="1" latinLnBrk="0" hangingPunct="1">
                        <a:lnSpc>
                          <a:spcPct val="100000"/>
                        </a:lnSpc>
                        <a:spcAft>
                          <a:spcPts val="800"/>
                        </a:spcAft>
                        <a:buFont typeface="+mj-lt"/>
                        <a:buAutoNum type="arabicPeriod"/>
                      </a:pPr>
                      <a:r>
                        <a:rPr lang="en-GB" sz="1400" kern="100">
                          <a:solidFill>
                            <a:schemeClr val="tx1"/>
                          </a:solidFill>
                          <a:effectLst/>
                          <a:latin typeface="Aptos"/>
                          <a:ea typeface="Aptos" panose="020B0004020202020204" pitchFamily="34" charset="0"/>
                          <a:cs typeface="Arial"/>
                        </a:rPr>
                        <a:t>Prefer </a:t>
                      </a:r>
                      <a:r>
                        <a:rPr lang="en-GB" sz="1400" b="1" kern="100">
                          <a:solidFill>
                            <a:schemeClr val="tx1"/>
                          </a:solidFill>
                          <a:effectLst/>
                          <a:latin typeface="Aptos"/>
                          <a:ea typeface="Aptos" panose="020B0004020202020204" pitchFamily="34" charset="0"/>
                          <a:cs typeface="Arial"/>
                        </a:rPr>
                        <a:t>market-based and integrated solutions</a:t>
                      </a:r>
                      <a:r>
                        <a:rPr lang="en-GB" sz="1400" kern="100">
                          <a:solidFill>
                            <a:schemeClr val="tx1"/>
                          </a:solidFill>
                          <a:effectLst/>
                          <a:latin typeface="Aptos"/>
                          <a:ea typeface="Aptos" panose="020B0004020202020204" pitchFamily="34" charset="0"/>
                          <a:cs typeface="Arial"/>
                        </a:rPr>
                        <a:t> (e.g. market-based redispatch, integration of balancing and redispatch) </a:t>
                      </a:r>
                      <a:r>
                        <a:rPr lang="en-US" sz="1400" kern="100">
                          <a:solidFill>
                            <a:schemeClr val="tx1"/>
                          </a:solidFill>
                          <a:effectLst/>
                          <a:latin typeface="Aptos"/>
                          <a:ea typeface="Aptos" panose="020B0004020202020204" pitchFamily="34" charset="0"/>
                          <a:cs typeface="Arial"/>
                        </a:rPr>
                        <a:t>where sufficient liquidity and competition between service providers can be ensured, </a:t>
                      </a:r>
                      <a:r>
                        <a:rPr lang="en-US" sz="1400" b="1" kern="100">
                          <a:solidFill>
                            <a:schemeClr val="tx1"/>
                          </a:solidFill>
                          <a:effectLst/>
                          <a:latin typeface="Aptos"/>
                          <a:ea typeface="Aptos" panose="020B0004020202020204" pitchFamily="34" charset="0"/>
                          <a:cs typeface="Arial"/>
                        </a:rPr>
                        <a:t>while </a:t>
                      </a:r>
                      <a:r>
                        <a:rPr lang="en-US" sz="1400" b="1" kern="100" err="1">
                          <a:solidFill>
                            <a:schemeClr val="tx1"/>
                          </a:solidFill>
                          <a:effectLst/>
                          <a:latin typeface="Aptos"/>
                          <a:ea typeface="Aptos" panose="020B0004020202020204" pitchFamily="34" charset="0"/>
                          <a:cs typeface="Arial"/>
                        </a:rPr>
                        <a:t>recognising</a:t>
                      </a:r>
                      <a:r>
                        <a:rPr lang="en-US" sz="1400" b="1" kern="100">
                          <a:solidFill>
                            <a:schemeClr val="tx1"/>
                          </a:solidFill>
                          <a:effectLst/>
                          <a:latin typeface="Aptos"/>
                          <a:ea typeface="Aptos" panose="020B0004020202020204" pitchFamily="34" charset="0"/>
                          <a:cs typeface="Arial"/>
                        </a:rPr>
                        <a:t> their limits depending on locational congestion patterns and carefully assessing overall market impacts</a:t>
                      </a:r>
                      <a:r>
                        <a:rPr lang="en-US" sz="1400" kern="100">
                          <a:solidFill>
                            <a:schemeClr val="tx1"/>
                          </a:solidFill>
                          <a:effectLst/>
                          <a:latin typeface="Aptos"/>
                          <a:ea typeface="Aptos" panose="020B0004020202020204" pitchFamily="34" charset="0"/>
                          <a:cs typeface="Arial"/>
                        </a:rPr>
                        <a:t>.</a:t>
                      </a:r>
                      <a:endParaRPr lang="en-GB" sz="1400" kern="100">
                        <a:solidFill>
                          <a:schemeClr val="tx1"/>
                        </a:solidFill>
                        <a:effectLst/>
                        <a:latin typeface="Aptos"/>
                        <a:ea typeface="Aptos" panose="020B0004020202020204" pitchFamily="34" charset="0"/>
                        <a:cs typeface="Arial"/>
                      </a:endParaRPr>
                    </a:p>
                    <a:p>
                      <a:pPr marL="342900" lvl="0" indent="-342900" algn="l" defTabSz="914400" rtl="0" eaLnBrk="1" latinLnBrk="0" hangingPunct="1">
                        <a:lnSpc>
                          <a:spcPct val="100000"/>
                        </a:lnSpc>
                        <a:spcAft>
                          <a:spcPts val="800"/>
                        </a:spcAft>
                        <a:buFont typeface="+mj-lt"/>
                        <a:buAutoNum type="arabicPeriod"/>
                      </a:pPr>
                      <a:r>
                        <a:rPr lang="en-GB" sz="1400" kern="100">
                          <a:solidFill>
                            <a:schemeClr val="tx1"/>
                          </a:solidFill>
                          <a:effectLst/>
                          <a:latin typeface="Aptos"/>
                          <a:ea typeface="Aptos" panose="020B0004020202020204" pitchFamily="34" charset="0"/>
                          <a:cs typeface="Arial"/>
                        </a:rPr>
                        <a:t>Apply </a:t>
                      </a:r>
                      <a:r>
                        <a:rPr lang="en-GB" sz="1400" b="1" strike="noStrike" kern="100">
                          <a:solidFill>
                            <a:schemeClr val="tx1"/>
                          </a:solidFill>
                          <a:effectLst/>
                          <a:latin typeface="Aptos"/>
                          <a:ea typeface="Aptos" panose="020B0004020202020204" pitchFamily="34" charset="0"/>
                          <a:cs typeface="Arial"/>
                        </a:rPr>
                        <a:t>intervention tools (e.g. redispatch reserves) </a:t>
                      </a:r>
                      <a:r>
                        <a:rPr lang="en-GB" sz="1400" b="1" kern="100">
                          <a:solidFill>
                            <a:schemeClr val="tx1"/>
                          </a:solidFill>
                          <a:effectLst/>
                          <a:latin typeface="Aptos"/>
                          <a:ea typeface="Aptos" panose="020B0004020202020204" pitchFamily="34" charset="0"/>
                          <a:cs typeface="Arial"/>
                        </a:rPr>
                        <a:t>only as targeted or temporary measures</a:t>
                      </a:r>
                      <a:r>
                        <a:rPr lang="en-GB" sz="1400" kern="100">
                          <a:solidFill>
                            <a:schemeClr val="tx1"/>
                          </a:solidFill>
                          <a:effectLst/>
                          <a:latin typeface="Aptos"/>
                          <a:ea typeface="Aptos" panose="020B0004020202020204" pitchFamily="34" charset="0"/>
                          <a:cs typeface="Arial"/>
                        </a:rPr>
                        <a:t>, not as permanent substitutes for less costly structural solutions.</a:t>
                      </a:r>
                    </a:p>
                    <a:p>
                      <a:pPr marL="342900" lvl="0" indent="-342900" algn="l" defTabSz="914400" rtl="0" eaLnBrk="1" latinLnBrk="0" hangingPunct="1">
                        <a:lnSpc>
                          <a:spcPct val="100000"/>
                        </a:lnSpc>
                        <a:spcAft>
                          <a:spcPts val="800"/>
                        </a:spcAft>
                        <a:buFont typeface="+mj-lt"/>
                        <a:buAutoNum type="arabicPeriod"/>
                      </a:pPr>
                      <a:r>
                        <a:rPr lang="en-US" sz="1400" b="1" kern="100">
                          <a:solidFill>
                            <a:schemeClr val="tx1"/>
                          </a:solidFill>
                          <a:effectLst/>
                          <a:latin typeface="Aptos"/>
                          <a:ea typeface="Aptos" panose="020B0004020202020204" pitchFamily="34" charset="0"/>
                          <a:cs typeface="Arial"/>
                        </a:rPr>
                        <a:t>In systems where it’s already applied, leverage benefits of central dispatch approaches </a:t>
                      </a:r>
                      <a:r>
                        <a:rPr lang="en-US" sz="1400" b="0" kern="100">
                          <a:solidFill>
                            <a:schemeClr val="tx1"/>
                          </a:solidFill>
                          <a:effectLst/>
                          <a:latin typeface="Aptos"/>
                          <a:ea typeface="Aptos" panose="020B0004020202020204" pitchFamily="34" charset="0"/>
                          <a:cs typeface="Arial"/>
                        </a:rPr>
                        <a:t>to balance market efficiency with the need to keep the system secure while </a:t>
                      </a:r>
                      <a:r>
                        <a:rPr lang="en-US" sz="1400" b="0" kern="100" err="1">
                          <a:solidFill>
                            <a:schemeClr val="tx1"/>
                          </a:solidFill>
                          <a:effectLst/>
                          <a:latin typeface="Aptos"/>
                          <a:ea typeface="Aptos" panose="020B0004020202020204" pitchFamily="34" charset="0"/>
                          <a:cs typeface="Arial"/>
                        </a:rPr>
                        <a:t>optimising</a:t>
                      </a:r>
                      <a:r>
                        <a:rPr lang="en-US" sz="1400" b="0" kern="100">
                          <a:solidFill>
                            <a:schemeClr val="tx1"/>
                          </a:solidFill>
                          <a:effectLst/>
                          <a:latin typeface="Aptos"/>
                          <a:ea typeface="Aptos" panose="020B0004020202020204" pitchFamily="34" charset="0"/>
                          <a:cs typeface="Arial"/>
                        </a:rPr>
                        <a:t> congestion management costs. Similarly, </a:t>
                      </a:r>
                      <a:r>
                        <a:rPr lang="en-US" sz="1400" b="1" kern="100">
                          <a:solidFill>
                            <a:schemeClr val="tx1"/>
                          </a:solidFill>
                          <a:effectLst/>
                          <a:latin typeface="Aptos"/>
                          <a:ea typeface="Aptos" panose="020B0004020202020204" pitchFamily="34" charset="0"/>
                          <a:cs typeface="Arial"/>
                        </a:rPr>
                        <a:t>systems that apply or want to make use of the feasibility ranges concept should find an appropriate balance in their application</a:t>
                      </a:r>
                      <a:r>
                        <a:rPr lang="en-GB" sz="1400" kern="100">
                          <a:solidFill>
                            <a:schemeClr val="tx1"/>
                          </a:solidFill>
                          <a:effectLst/>
                          <a:latin typeface="Aptos"/>
                          <a:ea typeface="Aptos" panose="020B0004020202020204" pitchFamily="34" charset="0"/>
                          <a:cs typeface="Arial"/>
                        </a:rPr>
                        <a:t>. </a:t>
                      </a:r>
                      <a:endParaRPr lang="en-GB" sz="1400" strike="sngStrike" kern="100">
                        <a:solidFill>
                          <a:schemeClr val="tx1"/>
                        </a:solidFill>
                        <a:effectLst/>
                        <a:latin typeface="Aptos"/>
                        <a:ea typeface="Aptos" panose="020B0004020202020204" pitchFamily="34" charset="0"/>
                        <a:cs typeface="Arial"/>
                      </a:endParaRPr>
                    </a:p>
                    <a:p>
                      <a:pPr marL="342900" lvl="0" indent="-342900" algn="l" defTabSz="914400" rtl="0" eaLnBrk="1" latinLnBrk="0" hangingPunct="1">
                        <a:lnSpc>
                          <a:spcPct val="100000"/>
                        </a:lnSpc>
                        <a:spcAft>
                          <a:spcPts val="800"/>
                        </a:spcAft>
                        <a:buFont typeface="+mj-lt"/>
                        <a:buAutoNum type="arabicPeriod"/>
                      </a:pPr>
                      <a:r>
                        <a:rPr lang="en-GB" sz="1400" kern="100">
                          <a:solidFill>
                            <a:schemeClr val="tx1"/>
                          </a:solidFill>
                          <a:effectLst/>
                          <a:latin typeface="Aptos"/>
                          <a:ea typeface="Aptos" panose="020B0004020202020204" pitchFamily="34" charset="0"/>
                          <a:cs typeface="Arial"/>
                        </a:rPr>
                        <a:t>Continue </a:t>
                      </a:r>
                      <a:r>
                        <a:rPr lang="en-GB" sz="1400" b="1" kern="100">
                          <a:solidFill>
                            <a:schemeClr val="tx1"/>
                          </a:solidFill>
                          <a:effectLst/>
                          <a:latin typeface="Aptos"/>
                          <a:ea typeface="Aptos" panose="020B0004020202020204" pitchFamily="34" charset="0"/>
                          <a:cs typeface="Arial"/>
                        </a:rPr>
                        <a:t>improving cross-border coordination of redispatch and countertrade</a:t>
                      </a:r>
                      <a:r>
                        <a:rPr lang="en-GB" sz="1400" kern="100">
                          <a:solidFill>
                            <a:schemeClr val="tx1"/>
                          </a:solidFill>
                          <a:effectLst/>
                          <a:latin typeface="Aptos"/>
                          <a:ea typeface="Aptos" panose="020B0004020202020204" pitchFamily="34" charset="0"/>
                          <a:cs typeface="Arial"/>
                        </a:rPr>
                        <a:t>, including through regional operational frameworks, to minimise total system costs.</a:t>
                      </a:r>
                    </a:p>
                  </a:txBody>
                  <a:tcPr>
                    <a:lnL>
                      <a:noFill/>
                    </a:lnL>
                    <a:lnR>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9032022"/>
                  </a:ext>
                </a:extLst>
              </a:tr>
            </a:tbl>
          </a:graphicData>
        </a:graphic>
      </p:graphicFrame>
      <p:sp>
        <p:nvSpPr>
          <p:cNvPr id="5" name="Title 1">
            <a:extLst>
              <a:ext uri="{FF2B5EF4-FFF2-40B4-BE49-F238E27FC236}">
                <a16:creationId xmlns:a16="http://schemas.microsoft.com/office/drawing/2014/main" id="{89E9A6B9-3231-43B2-380A-17D3DF466E05}"/>
              </a:ext>
            </a:extLst>
          </p:cNvPr>
          <p:cNvSpPr txBox="1">
            <a:spLocks/>
          </p:cNvSpPr>
          <p:nvPr/>
        </p:nvSpPr>
        <p:spPr>
          <a:xfrm>
            <a:off x="382588" y="462201"/>
            <a:ext cx="11617788" cy="513114"/>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GB"/>
              <a:t>ENTSO-E Paper on Market Design Options for Congestion Management </a:t>
            </a:r>
            <a:r>
              <a:rPr lang="en-GB" sz="2400">
                <a:solidFill>
                  <a:srgbClr val="009992"/>
                </a:solidFill>
                <a:latin typeface="Calibri"/>
                <a:ea typeface="Calibri"/>
                <a:cs typeface="Calibri"/>
              </a:rPr>
              <a:t>Policy Recommendations – 3/3</a:t>
            </a:r>
            <a:endParaRPr lang="en-US">
              <a:solidFill>
                <a:srgbClr val="009992"/>
              </a:solidFill>
            </a:endParaRPr>
          </a:p>
        </p:txBody>
      </p:sp>
    </p:spTree>
    <p:extLst>
      <p:ext uri="{BB962C8B-B14F-4D97-AF65-F5344CB8AC3E}">
        <p14:creationId xmlns:p14="http://schemas.microsoft.com/office/powerpoint/2010/main" val="787514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823F2-BBE3-A831-ACA0-E210DDA5FAB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F350D297-0B6D-508A-DA14-193EC5CE0B7B}"/>
              </a:ext>
            </a:extLst>
          </p:cNvPr>
          <p:cNvSpPr txBox="1">
            <a:spLocks/>
          </p:cNvSpPr>
          <p:nvPr/>
        </p:nvSpPr>
        <p:spPr>
          <a:xfrm>
            <a:off x="382588" y="462201"/>
            <a:ext cx="11617788" cy="513114"/>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GB"/>
              <a:t>ENTSO-E Paper on Market Design Options for Congestion Management </a:t>
            </a:r>
            <a:r>
              <a:rPr lang="en-GB" sz="2400">
                <a:solidFill>
                  <a:srgbClr val="009992"/>
                </a:solidFill>
                <a:latin typeface="Calibri"/>
                <a:ea typeface="Calibri"/>
                <a:cs typeface="Calibri"/>
              </a:rPr>
              <a:t>Concluding Messages </a:t>
            </a:r>
            <a:endParaRPr lang="en-US">
              <a:solidFill>
                <a:srgbClr val="009992"/>
              </a:solidFill>
            </a:endParaRPr>
          </a:p>
        </p:txBody>
      </p:sp>
      <p:graphicFrame>
        <p:nvGraphicFramePr>
          <p:cNvPr id="7" name="Diagram 6">
            <a:extLst>
              <a:ext uri="{FF2B5EF4-FFF2-40B4-BE49-F238E27FC236}">
                <a16:creationId xmlns:a16="http://schemas.microsoft.com/office/drawing/2014/main" id="{A5AD6EFE-229E-A5D1-44D4-29CC64967D82}"/>
              </a:ext>
            </a:extLst>
          </p:cNvPr>
          <p:cNvGraphicFramePr/>
          <p:nvPr>
            <p:extLst>
              <p:ext uri="{D42A27DB-BD31-4B8C-83A1-F6EECF244321}">
                <p14:modId xmlns:p14="http://schemas.microsoft.com/office/powerpoint/2010/main" val="3856419960"/>
              </p:ext>
            </p:extLst>
          </p:nvPr>
        </p:nvGraphicFramePr>
        <p:xfrm>
          <a:off x="215743" y="977132"/>
          <a:ext cx="1161778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81538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5_ENTSO-E Cover">
  <a:themeElements>
    <a:clrScheme name="ENTSO-E">
      <a:dk1>
        <a:srgbClr val="313131"/>
      </a:dk1>
      <a:lt1>
        <a:srgbClr val="FFFFFF"/>
      </a:lt1>
      <a:dk2>
        <a:srgbClr val="313131"/>
      </a:dk2>
      <a:lt2>
        <a:srgbClr val="FFFFFF"/>
      </a:lt2>
      <a:accent1>
        <a:srgbClr val="134094"/>
      </a:accent1>
      <a:accent2>
        <a:srgbClr val="EC6602"/>
      </a:accent2>
      <a:accent3>
        <a:srgbClr val="009992"/>
      </a:accent3>
      <a:accent4>
        <a:srgbClr val="FFCC00"/>
      </a:accent4>
      <a:accent5>
        <a:srgbClr val="707F86"/>
      </a:accent5>
      <a:accent6>
        <a:srgbClr val="A7B3B9"/>
      </a:accent6>
      <a:hlink>
        <a:srgbClr val="BF027F"/>
      </a:hlink>
      <a:folHlink>
        <a:srgbClr val="670F16"/>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2B0DF6B-7160-394F-9876-CC35ABDDDBD6}" vid="{8F34142E-D78F-DF4C-8D2F-DB2AAEE5FF45}"/>
    </a:ext>
  </a:extLst>
</a:theme>
</file>

<file path=ppt/theme/theme2.xml><?xml version="1.0" encoding="utf-8"?>
<a:theme xmlns:a="http://schemas.openxmlformats.org/drawingml/2006/main" name="2_ENTSO-E Cover">
  <a:themeElements>
    <a:clrScheme name="ENTSO-E">
      <a:dk1>
        <a:srgbClr val="313131"/>
      </a:dk1>
      <a:lt1>
        <a:srgbClr val="FFFFFF"/>
      </a:lt1>
      <a:dk2>
        <a:srgbClr val="313131"/>
      </a:dk2>
      <a:lt2>
        <a:srgbClr val="FFFFFF"/>
      </a:lt2>
      <a:accent1>
        <a:srgbClr val="134094"/>
      </a:accent1>
      <a:accent2>
        <a:srgbClr val="EC6602"/>
      </a:accent2>
      <a:accent3>
        <a:srgbClr val="009992"/>
      </a:accent3>
      <a:accent4>
        <a:srgbClr val="FFCC00"/>
      </a:accent4>
      <a:accent5>
        <a:srgbClr val="707F86"/>
      </a:accent5>
      <a:accent6>
        <a:srgbClr val="A7B3B9"/>
      </a:accent6>
      <a:hlink>
        <a:srgbClr val="BF027F"/>
      </a:hlink>
      <a:folHlink>
        <a:srgbClr val="670F16"/>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2B0DF6B-7160-394F-9876-CC35ABDDDBD6}" vid="{B3A98F9B-A3FE-FF41-91B7-9FC6C5C34F6E}"/>
    </a:ext>
  </a:extLst>
</a:theme>
</file>

<file path=ppt/theme/theme3.xml><?xml version="1.0" encoding="utf-8"?>
<a:theme xmlns:a="http://schemas.openxmlformats.org/drawingml/2006/main" name="3_ENTSO-E Content">
  <a:themeElements>
    <a:clrScheme name="ENTSO-E">
      <a:dk1>
        <a:srgbClr val="3A3A3F"/>
      </a:dk1>
      <a:lt1>
        <a:srgbClr val="FFFFFF"/>
      </a:lt1>
      <a:dk2>
        <a:srgbClr val="3A3A3F"/>
      </a:dk2>
      <a:lt2>
        <a:srgbClr val="E7E6E6"/>
      </a:lt2>
      <a:accent1>
        <a:srgbClr val="2054A5"/>
      </a:accent1>
      <a:accent2>
        <a:srgbClr val="0FB29A"/>
      </a:accent2>
      <a:accent3>
        <a:srgbClr val="F37020"/>
      </a:accent3>
      <a:accent4>
        <a:srgbClr val="F7A431"/>
      </a:accent4>
      <a:accent5>
        <a:srgbClr val="3A3A3A"/>
      </a:accent5>
      <a:accent6>
        <a:srgbClr val="0073C8"/>
      </a:accent6>
      <a:hlink>
        <a:srgbClr val="0563C1"/>
      </a:hlink>
      <a:folHlink>
        <a:srgbClr val="954F72"/>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2B0DF6B-7160-394F-9876-CC35ABDDDBD6}" vid="{C5760BF1-A972-D844-8595-9E61C43D0D9C}"/>
    </a:ext>
  </a:extLst>
</a:theme>
</file>

<file path=ppt/theme/theme4.xml><?xml version="1.0" encoding="utf-8"?>
<a:theme xmlns:a="http://schemas.openxmlformats.org/drawingml/2006/main" name="5_ENTSO-E Content">
  <a:themeElements>
    <a:clrScheme name="ENTSO-E">
      <a:dk1>
        <a:srgbClr val="3A3A3F"/>
      </a:dk1>
      <a:lt1>
        <a:srgbClr val="FFFFFF"/>
      </a:lt1>
      <a:dk2>
        <a:srgbClr val="3A3A3F"/>
      </a:dk2>
      <a:lt2>
        <a:srgbClr val="E7E6E6"/>
      </a:lt2>
      <a:accent1>
        <a:srgbClr val="2054A5"/>
      </a:accent1>
      <a:accent2>
        <a:srgbClr val="0FB29A"/>
      </a:accent2>
      <a:accent3>
        <a:srgbClr val="F37020"/>
      </a:accent3>
      <a:accent4>
        <a:srgbClr val="F7A431"/>
      </a:accent4>
      <a:accent5>
        <a:srgbClr val="3A3A3A"/>
      </a:accent5>
      <a:accent6>
        <a:srgbClr val="0073C8"/>
      </a:accent6>
      <a:hlink>
        <a:srgbClr val="0563C1"/>
      </a:hlink>
      <a:folHlink>
        <a:srgbClr val="954F72"/>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han's ENTSOE ppt template.pptx" id="{E90C0C82-050F-4C76-B4A2-137940A1FE5E}" vid="{36D39E0A-91E0-43E9-9B6F-6D5A5350761A}"/>
    </a:ext>
  </a:ext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2E6053D901D044384EA06F1F77A311E" ma:contentTypeVersion="23" ma:contentTypeDescription="Create a new document." ma:contentTypeScope="" ma:versionID="5c5e2845c868d1cd48b6ae9fcf644ca5">
  <xsd:schema xmlns:xsd="http://www.w3.org/2001/XMLSchema" xmlns:xs="http://www.w3.org/2001/XMLSchema" xmlns:p="http://schemas.microsoft.com/office/2006/metadata/properties" xmlns:ns2="f5586485-2017-4ef1-8532-eb9f7b8232d3" xmlns:ns3="fc2aab48-bcf1-410f-a717-54633acfd3dc" targetNamespace="http://schemas.microsoft.com/office/2006/metadata/properties" ma:root="true" ma:fieldsID="c362021f054bb25f2a93bd4b271b432f" ns2:_="" ns3:_="">
    <xsd:import namespace="f5586485-2017-4ef1-8532-eb9f7b8232d3"/>
    <xsd:import namespace="fc2aab48-bcf1-410f-a717-54633acfd3dc"/>
    <xsd:element name="properties">
      <xsd:complexType>
        <xsd:sequence>
          <xsd:element name="documentManagement">
            <xsd:complexType>
              <xsd:all>
                <xsd:element ref="ns2:MYENTSOE_SiteType" minOccurs="0"/>
                <xsd:element ref="ns2:e8281a497ce44dab90bdace3991ca53f" minOccurs="0"/>
                <xsd:element ref="ns3:TaxCatchAll" minOccurs="0"/>
                <xsd:element ref="ns2:pe4d3ac68d8949ceaabff8c9c64fc9fd" minOccurs="0"/>
                <xsd:element ref="ns2:e1f47951b5cc4aea89d139d35ed23391" minOccurs="0"/>
                <xsd:element ref="ns2:gf08219bcaba4d34b27836e406afc582" minOccurs="0"/>
                <xsd:element ref="ns2:m4df19d5c39540ad9414a3d6e9f6ba13" minOccurs="0"/>
                <xsd:element ref="ns2:h0aef9ccd4aa4f658c46961379723dda" minOccurs="0"/>
                <xsd:element ref="ns2:ac21e43ef96045508684abcf4a272787" minOccurs="0"/>
                <xsd:element ref="ns2:d2583fa6c12646e3889c3c3ea6aff014" minOccurs="0"/>
                <xsd:element ref="ns2:n75d368903354427b6b3d82915598598"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586485-2017-4ef1-8532-eb9f7b8232d3" elementFormDefault="qualified">
    <xsd:import namespace="http://schemas.microsoft.com/office/2006/documentManagement/types"/>
    <xsd:import namespace="http://schemas.microsoft.com/office/infopath/2007/PartnerControls"/>
    <xsd:element name="MYENTSOE_SiteType" ma:index="8" nillable="true" ma:displayName="MYENTSOE_SiteType" ma:internalName="MYENTSOE_SiteType">
      <xsd:simpleType>
        <xsd:restriction base="dms:Text"/>
      </xsd:simpleType>
    </xsd:element>
    <xsd:element name="e8281a497ce44dab90bdace3991ca53f" ma:index="10" nillable="true" ma:taxonomy="true" ma:internalName="e8281a497ce44dab90bdace3991ca53f" ma:taxonomyFieldName="MYENTSOE_PublicType" ma:displayName="Public Type" ma:default="-1;#Extranet|922fc1ba-0c8d-4fbf-b30d-83722d0f30f2" ma:fieldId="{e8281a49-7ce4-4dab-90bd-ace3991ca53f}" ma:sspId="0cf2b176-d4dc-4d18-8c95-51f9f2dafcd3" ma:termSetId="a0d7c562-4a8e-458a-9f8a-6a29e3d3b260" ma:anchorId="00000000-0000-0000-0000-000000000000" ma:open="false" ma:isKeyword="false">
      <xsd:complexType>
        <xsd:sequence>
          <xsd:element ref="pc:Terms" minOccurs="0" maxOccurs="1"/>
        </xsd:sequence>
      </xsd:complexType>
    </xsd:element>
    <xsd:element name="pe4d3ac68d8949ceaabff8c9c64fc9fd" ma:index="13" nillable="true" ma:taxonomy="true" ma:internalName="pe4d3ac68d8949ceaabff8c9c64fc9fd" ma:taxonomyFieldName="MYENTSOE_Section" ma:displayName="Section" ma:default="-1;#Board|6cf52795-9928-4b7b-a6e8-b4c224a978ea" ma:fieldId="{9e4d3ac6-8d89-49ce-aabf-f8c9c64fc9fd}" ma:sspId="0cf2b176-d4dc-4d18-8c95-51f9f2dafcd3" ma:termSetId="ca6f290f-ffad-40e7-8c84-e8889b665443" ma:anchorId="00000000-0000-0000-0000-000000000000" ma:open="false" ma:isKeyword="false">
      <xsd:complexType>
        <xsd:sequence>
          <xsd:element ref="pc:Terms" minOccurs="0" maxOccurs="1"/>
        </xsd:sequence>
      </xsd:complexType>
    </xsd:element>
    <xsd:element name="e1f47951b5cc4aea89d139d35ed23391" ma:index="15" nillable="true" ma:taxonomy="true" ma:internalName="e1f47951b5cc4aea89d139d35ed23391" ma:taxonomyFieldName="MYENTSOE_Classification1" ma:displayName="Classification 1" ma:fieldId="{e1f47951-b5cc-4aea-89d1-39d35ed23391}"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gf08219bcaba4d34b27836e406afc582" ma:index="17" nillable="true" ma:taxonomy="true" ma:internalName="gf08219bcaba4d34b27836e406afc582" ma:taxonomyFieldName="MYENTSOE_Classification2" ma:displayName="Classification 2" ma:fieldId="{0f08219b-caba-4d34-b278-36e406afc582}"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m4df19d5c39540ad9414a3d6e9f6ba13" ma:index="19" nillable="true" ma:taxonomy="true" ma:internalName="m4df19d5c39540ad9414a3d6e9f6ba13" ma:taxonomyFieldName="MYENTSOE_Classification3" ma:displayName="Classification 3" ma:fieldId="{64df19d5-c395-40ad-9414-a3d6e9f6ba13}"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h0aef9ccd4aa4f658c46961379723dda" ma:index="21" nillable="true" ma:taxonomy="true" ma:internalName="h0aef9ccd4aa4f658c46961379723dda" ma:taxonomyFieldName="MYENTSOE_Classification4" ma:displayName="Classification 4" ma:fieldId="{10aef9cc-d4aa-4f65-8c46-961379723dda}"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ac21e43ef96045508684abcf4a272787" ma:index="23" nillable="true" ma:taxonomy="true" ma:internalName="ac21e43ef96045508684abcf4a272787" ma:taxonomyFieldName="MYENTSOE_SharingType" ma:displayName="Sharing Type" ma:default="-1;#Private|dfe2726a-d7c6-4ddf-bdde-4ca133caf27d" ma:fieldId="{ac21e43e-f960-4550-8684-abcf4a272787}" ma:sspId="0cf2b176-d4dc-4d18-8c95-51f9f2dafcd3" ma:termSetId="09b229b3-e0b6-423a-b819-7f93001a6e2a" ma:anchorId="00000000-0000-0000-0000-000000000000" ma:open="false" ma:isKeyword="false">
      <xsd:complexType>
        <xsd:sequence>
          <xsd:element ref="pc:Terms" minOccurs="0" maxOccurs="1"/>
        </xsd:sequence>
      </xsd:complexType>
    </xsd:element>
    <xsd:element name="d2583fa6c12646e3889c3c3ea6aff014" ma:index="25" nillable="true" ma:taxonomy="true" ma:internalName="d2583fa6c12646e3889c3c3ea6aff014" ma:taxonomyFieldName="MYENTSOE_DataClassification" ma:displayName="Data classification" ma:fieldId="{d2583fa6-c126-46e3-889c-3c3ea6aff014}" ma:sspId="0cf2b176-d4dc-4d18-8c95-51f9f2dafcd3" ma:termSetId="ed1fa8aa-003c-40ab-bfad-ae0429370d98" ma:anchorId="00000000-0000-0000-0000-000000000000" ma:open="false" ma:isKeyword="false">
      <xsd:complexType>
        <xsd:sequence>
          <xsd:element ref="pc:Terms" minOccurs="0" maxOccurs="1"/>
        </xsd:sequence>
      </xsd:complexType>
    </xsd:element>
    <xsd:element name="n75d368903354427b6b3d82915598598" ma:index="27" nillable="true" ma:taxonomy="true" ma:internalName="n75d368903354427b6b3d82915598598" ma:taxonomyFieldName="MYENTSOE_DocumentClassification" ma:displayName="Document classification" ma:fieldId="{775d3689-0335-4427-b6b3-d82915598598}" ma:sspId="0cf2b176-d4dc-4d18-8c95-51f9f2dafcd3" ma:termSetId="8b91b5eb-b01b-44d4-a921-6f52ae5aec30" ma:anchorId="00000000-0000-0000-0000-000000000000" ma:open="false" ma:isKeyword="false">
      <xsd:complexType>
        <xsd:sequence>
          <xsd:element ref="pc:Terms" minOccurs="0" maxOccurs="1"/>
        </xsd:sequence>
      </xsd:complex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2aab48-bcf1-410f-a717-54633acfd3dc"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03c6ff6c-22cd-4a7a-ade7-62cd6628200a}" ma:internalName="TaxCatchAll" ma:showField="CatchAllData" ma:web="fc2aab48-bcf1-410f-a717-54633acfd3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c2aab48-bcf1-410f-a717-54633acfd3dc">
      <Value>5</Value>
      <Value>4</Value>
      <Value>1</Value>
    </TaxCatchAll>
    <MYENTSOE_SiteType xmlns="f5586485-2017-4ef1-8532-eb9f7b8232d3">MYENTSOE</MYENTSOE_SiteType>
    <e1f47951b5cc4aea89d139d35ed23391 xmlns="f5586485-2017-4ef1-8532-eb9f7b8232d3">
      <Terms xmlns="http://schemas.microsoft.com/office/infopath/2007/PartnerControls"/>
    </e1f47951b5cc4aea89d139d35ed23391>
    <pe4d3ac68d8949ceaabff8c9c64fc9fd xmlns="f5586485-2017-4ef1-8532-eb9f7b8232d3">
      <Terms xmlns="http://schemas.microsoft.com/office/infopath/2007/PartnerControls">
        <TermInfo xmlns="http://schemas.microsoft.com/office/infopath/2007/PartnerControls">
          <TermName xmlns="http://schemas.microsoft.com/office/infopath/2007/PartnerControls">MC</TermName>
          <TermId xmlns="http://schemas.microsoft.com/office/infopath/2007/PartnerControls">7366e961-a820-475f-a3d2-d45454cbc454</TermId>
        </TermInfo>
      </Terms>
    </pe4d3ac68d8949ceaabff8c9c64fc9fd>
    <gf08219bcaba4d34b27836e406afc582 xmlns="f5586485-2017-4ef1-8532-eb9f7b8232d3">
      <Terms xmlns="http://schemas.microsoft.com/office/infopath/2007/PartnerControls"/>
    </gf08219bcaba4d34b27836e406afc582>
    <h0aef9ccd4aa4f658c46961379723dda xmlns="f5586485-2017-4ef1-8532-eb9f7b8232d3">
      <Terms xmlns="http://schemas.microsoft.com/office/infopath/2007/PartnerControls"/>
    </h0aef9ccd4aa4f658c46961379723dda>
    <m4df19d5c39540ad9414a3d6e9f6ba13 xmlns="f5586485-2017-4ef1-8532-eb9f7b8232d3">
      <Terms xmlns="http://schemas.microsoft.com/office/infopath/2007/PartnerControls"/>
    </m4df19d5c39540ad9414a3d6e9f6ba13>
    <n75d368903354427b6b3d82915598598 xmlns="f5586485-2017-4ef1-8532-eb9f7b8232d3">
      <Terms xmlns="http://schemas.microsoft.com/office/infopath/2007/PartnerControls"/>
    </n75d368903354427b6b3d82915598598>
    <e8281a497ce44dab90bdace3991ca53f xmlns="f5586485-2017-4ef1-8532-eb9f7b8232d3">
      <Terms xmlns="http://schemas.microsoft.com/office/infopath/2007/PartnerControls">
        <TermInfo xmlns="http://schemas.microsoft.com/office/infopath/2007/PartnerControls">
          <TermName xmlns="http://schemas.microsoft.com/office/infopath/2007/PartnerControls">Extranet</TermName>
          <TermId xmlns="http://schemas.microsoft.com/office/infopath/2007/PartnerControls">922fc1ba-0c8d-4fbf-b30d-83722d0f30f2</TermId>
        </TermInfo>
      </Terms>
    </e8281a497ce44dab90bdace3991ca53f>
    <ac21e43ef96045508684abcf4a272787 xmlns="f5586485-2017-4ef1-8532-eb9f7b8232d3">
      <Terms xmlns="http://schemas.microsoft.com/office/infopath/2007/PartnerControls">
        <TermInfo xmlns="http://schemas.microsoft.com/office/infopath/2007/PartnerControls">
          <TermName xmlns="http://schemas.microsoft.com/office/infopath/2007/PartnerControls">Shared</TermName>
          <TermId xmlns="http://schemas.microsoft.com/office/infopath/2007/PartnerControls">04da8cfa-2b68-4725-9db5-e7b66ab623e6</TermId>
        </TermInfo>
      </Terms>
    </ac21e43ef96045508684abcf4a272787>
    <d2583fa6c12646e3889c3c3ea6aff014 xmlns="f5586485-2017-4ef1-8532-eb9f7b8232d3">
      <Terms xmlns="http://schemas.microsoft.com/office/infopath/2007/PartnerControls"/>
    </d2583fa6c12646e3889c3c3ea6aff014>
  </documentManagement>
</p:properties>
</file>

<file path=customXml/itemProps1.xml><?xml version="1.0" encoding="utf-8"?>
<ds:datastoreItem xmlns:ds="http://schemas.openxmlformats.org/officeDocument/2006/customXml" ds:itemID="{43E63370-7F7F-4185-95F7-6933BE6C67EB}"/>
</file>

<file path=customXml/itemProps2.xml><?xml version="1.0" encoding="utf-8"?>
<ds:datastoreItem xmlns:ds="http://schemas.openxmlformats.org/officeDocument/2006/customXml" ds:itemID="{5B42365E-DA47-4EA0-9CD8-B79B1AF894EB}"/>
</file>

<file path=customXml/itemProps3.xml><?xml version="1.0" encoding="utf-8"?>
<ds:datastoreItem xmlns:ds="http://schemas.openxmlformats.org/officeDocument/2006/customXml" ds:itemID="{AA6A3DC6-D96E-4665-B894-4DDCCA045DA7}">
  <ds:schemaRefs>
    <ds:schemaRef ds:uri="http://www.w3.org/XML/1998/namespace"/>
    <ds:schemaRef ds:uri="http://schemas.microsoft.com/office/2006/metadata/properties"/>
    <ds:schemaRef ds:uri="http://purl.org/dc/elements/1.1/"/>
    <ds:schemaRef ds:uri="http://schemas.microsoft.com/office/2006/documentManagement/types"/>
    <ds:schemaRef ds:uri="http://purl.org/dc/dcmitype/"/>
    <ds:schemaRef ds:uri="8a3a8253-da26-47a6-9eca-a4c1acf8410b"/>
    <ds:schemaRef ds:uri="http://schemas.microsoft.com/office/infopath/2007/PartnerControls"/>
    <ds:schemaRef ds:uri="http://schemas.openxmlformats.org/package/2006/metadata/core-properties"/>
    <ds:schemaRef ds:uri="e3fb2008-9808-4f29-aa32-2f66631018ed"/>
    <ds:schemaRef ds:uri="http://purl.org/dc/terms/"/>
  </ds:schemaRefs>
</ds:datastoreItem>
</file>

<file path=docMetadata/LabelInfo.xml><?xml version="1.0" encoding="utf-8"?>
<clbl:labelList xmlns:clbl="http://schemas.microsoft.com/office/2020/mipLabelMetadata">
  <clbl:label id="{22c8c8a3-66f2-43ac-a16c-90612a5f5b89}" enabled="1" method="Privileged" siteId="{eccd734e-7022-4709-aba5-a5dd77929e27}" contentBits="0" removed="0"/>
  <clbl:label id="{489738c2-04c6-4350-92ad-ce129e1deca5}" enabled="1" method="Privileged" siteId="{5a599c86-6e50-4562-81a7-1b85777f7db7}" contentBits="0" removed="0"/>
</clbl:labelList>
</file>

<file path=docProps/app.xml><?xml version="1.0" encoding="utf-8"?>
<Properties xmlns="http://schemas.openxmlformats.org/officeDocument/2006/extended-properties" xmlns:vt="http://schemas.openxmlformats.org/officeDocument/2006/docPropsVTypes">
  <Template>entso-e new powerpoint template (2)</Template>
  <TotalTime>4225</TotalTime>
  <Words>1747</Words>
  <Application>Microsoft Office PowerPoint</Application>
  <PresentationFormat>Widescreen</PresentationFormat>
  <Paragraphs>160</Paragraphs>
  <Slides>13</Slides>
  <Notes>9</Notes>
  <HiddenSlides>0</HiddenSlides>
  <MMClips>0</MMClips>
  <ScaleCrop>false</ScaleCrop>
  <HeadingPairs>
    <vt:vector size="8" baseType="variant">
      <vt:variant>
        <vt:lpstr>Fonts Used</vt:lpstr>
      </vt:variant>
      <vt:variant>
        <vt:i4>10</vt:i4>
      </vt:variant>
      <vt:variant>
        <vt:lpstr>Theme</vt:lpstr>
      </vt:variant>
      <vt:variant>
        <vt:i4>4</vt:i4>
      </vt:variant>
      <vt:variant>
        <vt:lpstr>Embedded OLE Servers</vt:lpstr>
      </vt:variant>
      <vt:variant>
        <vt:i4>1</vt:i4>
      </vt:variant>
      <vt:variant>
        <vt:lpstr>Slide Titles</vt:lpstr>
      </vt:variant>
      <vt:variant>
        <vt:i4>13</vt:i4>
      </vt:variant>
    </vt:vector>
  </HeadingPairs>
  <TitlesOfParts>
    <vt:vector size="28" baseType="lpstr">
      <vt:lpstr>Aptos</vt:lpstr>
      <vt:lpstr>Arial</vt:lpstr>
      <vt:lpstr>Arial Narrow</vt:lpstr>
      <vt:lpstr>Calibri</vt:lpstr>
      <vt:lpstr>Calibri light</vt:lpstr>
      <vt:lpstr>Calibri light</vt:lpstr>
      <vt:lpstr>Courier New</vt:lpstr>
      <vt:lpstr>inherit</vt:lpstr>
      <vt:lpstr>Trebuchet MS</vt:lpstr>
      <vt:lpstr>Wingdings</vt:lpstr>
      <vt:lpstr>5_ENTSO-E Cover</vt:lpstr>
      <vt:lpstr>2_ENTSO-E Cover</vt:lpstr>
      <vt:lpstr>3_ENTSO-E Content</vt:lpstr>
      <vt:lpstr>5_ENTSO-E Content</vt:lpstr>
      <vt:lpstr>think-cell Folie</vt:lpstr>
      <vt:lpstr>ENTSO-E Paper on Market Design Options for Congestion Management</vt:lpstr>
      <vt:lpstr>PowerPoint Presentation</vt:lpstr>
      <vt:lpstr>PowerPoint Presentation</vt:lpstr>
      <vt:lpstr>ENTSO-E Paper on Market Design Options for Congestion Management Evaluation criteria for market design solutions</vt:lpstr>
      <vt:lpstr>ENTSO-E Paper on Market Design Options for Congestion Management Overview of evaluations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Base>https://www.evg-online.org/</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PowerPoint Master</dc:subject>
  <dc:creator>Claire Camus</dc:creator>
  <cp:keywords>ENTSO-E PowerPoint</cp:keywords>
  <cp:lastModifiedBy>Marco Foresti</cp:lastModifiedBy>
  <cp:revision>3</cp:revision>
  <dcterms:created xsi:type="dcterms:W3CDTF">2021-06-08T11:51:26Z</dcterms:created>
  <dcterms:modified xsi:type="dcterms:W3CDTF">2026-09-21T07:17:58Z</dcterms:modified>
  <cp:category>PowerPoint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0x010100E2E6053D901D044384EA06F1F77A311E</vt:lpwstr>
  </property>
  <property fmtid="{D5CDD505-2E9C-101B-9397-08002B2CF9AE}" pid="3" name="MYENTSOE_Classification2">
    <vt:lpwstr/>
  </property>
  <property fmtid="{D5CDD505-2E9C-101B-9397-08002B2CF9AE}" pid="4" name="MYENTSOE_Classification3">
    <vt:lpwstr/>
  </property>
  <property fmtid="{D5CDD505-2E9C-101B-9397-08002B2CF9AE}" pid="5" name="MYENTSOE_PublicType">
    <vt:lpwstr>1;#Extranet|922fc1ba-0c8d-4fbf-b30d-83722d0f30f2</vt:lpwstr>
  </property>
  <property fmtid="{D5CDD505-2E9C-101B-9397-08002B2CF9AE}" pid="6" name="MYENTSOE_Section">
    <vt:lpwstr>4;#MC|7366e961-a820-475f-a3d2-d45454cbc454</vt:lpwstr>
  </property>
  <property fmtid="{D5CDD505-2E9C-101B-9397-08002B2CF9AE}" pid="7" name="MYENTSOE_Classification4">
    <vt:lpwstr/>
  </property>
  <property fmtid="{D5CDD505-2E9C-101B-9397-08002B2CF9AE}" pid="8" name="MYENTSOE_DocumentClassification">
    <vt:lpwstr/>
  </property>
  <property fmtid="{D5CDD505-2E9C-101B-9397-08002B2CF9AE}" pid="9" name="MYENTSOE_DataClassification">
    <vt:lpwstr/>
  </property>
  <property fmtid="{D5CDD505-2E9C-101B-9397-08002B2CF9AE}" pid="10" name="MediaServiceImageTags">
    <vt:lpwstr/>
  </property>
  <property fmtid="{D5CDD505-2E9C-101B-9397-08002B2CF9AE}" pid="11" name="Sensitivity">
    <vt:lpwstr>Open within ENTSO-E</vt:lpwstr>
  </property>
  <property fmtid="{D5CDD505-2E9C-101B-9397-08002B2CF9AE}" pid="12" name="MSIP_Label_26326a25-05b5-4156-bd4d-89acce8cd3b1_Extended_MSFT_Method">
    <vt:lpwstr>Standard</vt:lpwstr>
  </property>
  <property fmtid="{D5CDD505-2E9C-101B-9397-08002B2CF9AE}" pid="13" name="MSIP_Label_26326a25-05b5-4156-bd4d-89acce8cd3b1_Removed">
    <vt:lpwstr>False</vt:lpwstr>
  </property>
  <property fmtid="{D5CDD505-2E9C-101B-9397-08002B2CF9AE}" pid="14" name="MSIP_Label_26326a25-05b5-4156-bd4d-89acce8cd3b1_ActionId">
    <vt:lpwstr>df18a0f2-d72c-40de-99b8-25061defd567</vt:lpwstr>
  </property>
  <property fmtid="{D5CDD505-2E9C-101B-9397-08002B2CF9AE}" pid="15" name="MSIP_Label_26326a25-05b5-4156-bd4d-89acce8cd3b1_Name">
    <vt:lpwstr>Open within ENTSO-E</vt:lpwstr>
  </property>
  <property fmtid="{D5CDD505-2E9C-101B-9397-08002B2CF9AE}" pid="16" name="MSIP_Label_26326a25-05b5-4156-bd4d-89acce8cd3b1_SetDate">
    <vt:lpwstr>2026-02-04T19:35:21Z</vt:lpwstr>
  </property>
  <property fmtid="{D5CDD505-2E9C-101B-9397-08002B2CF9AE}" pid="17" name="MSIP_Label_26326a25-05b5-4156-bd4d-89acce8cd3b1_SiteId">
    <vt:lpwstr>7ffbeccf-0c1b-496c-8978-89209c2d375d</vt:lpwstr>
  </property>
  <property fmtid="{D5CDD505-2E9C-101B-9397-08002B2CF9AE}" pid="18" name="MSIP_Label_26326a25-05b5-4156-bd4d-89acce8cd3b1_Enabled">
    <vt:lpwstr>True</vt:lpwstr>
  </property>
  <property fmtid="{D5CDD505-2E9C-101B-9397-08002B2CF9AE}" pid="19" name="TaxKeyword">
    <vt:lpwstr>8;#ENTSO-E PowerPoint|994f9415-6f7d-44d8-a36e-84b8cc0b8de4</vt:lpwstr>
  </property>
  <property fmtid="{D5CDD505-2E9C-101B-9397-08002B2CF9AE}" pid="20" name="Document_x0020_Category">
    <vt:lpwstr/>
  </property>
  <property fmtid="{D5CDD505-2E9C-101B-9397-08002B2CF9AE}" pid="21" name="Document Category">
    <vt:lpwstr/>
  </property>
  <property fmtid="{D5CDD505-2E9C-101B-9397-08002B2CF9AE}" pid="22" name="MYENTSOE_SharingType">
    <vt:lpwstr>5;#Shared|04da8cfa-2b68-4725-9db5-e7b66ab623e6</vt:lpwstr>
  </property>
  <property fmtid="{D5CDD505-2E9C-101B-9397-08002B2CF9AE}" pid="23" name="Confidentiality">
    <vt:lpwstr/>
  </property>
  <property fmtid="{D5CDD505-2E9C-101B-9397-08002B2CF9AE}" pid="24" name="MYENTSOE_Classification1">
    <vt:lpwstr/>
  </property>
  <property fmtid="{D5CDD505-2E9C-101B-9397-08002B2CF9AE}" pid="25" name="p5d19a5152014eee9413b4798eb9b16e">
    <vt:lpwstr>MC|7366e961-a820-475f-a3d2-d45454cbc454</vt:lpwstr>
  </property>
  <property fmtid="{D5CDD505-2E9C-101B-9397-08002B2CF9AE}" pid="26" name="jdd9deecd2bd4dd589aa44882f0c783e">
    <vt:lpwstr>Extranet|922fc1ba-0c8d-4fbf-b30d-83722d0f30f2</vt:lpwstr>
  </property>
  <property fmtid="{D5CDD505-2E9C-101B-9397-08002B2CF9AE}" pid="27" name="k94a98e2c383436ebe62517be66c2b1f">
    <vt:lpwstr/>
  </property>
  <property fmtid="{D5CDD505-2E9C-101B-9397-08002B2CF9AE}" pid="28" name="h768df4d25d24684bc30c1363bf0666f">
    <vt:lpwstr/>
  </property>
  <property fmtid="{D5CDD505-2E9C-101B-9397-08002B2CF9AE}" pid="29" name="e8640dee2890484b81a0c439f52922a6">
    <vt:lpwstr/>
  </property>
  <property fmtid="{D5CDD505-2E9C-101B-9397-08002B2CF9AE}" pid="30" name="h3d20670221242a48cba57089edb6c45">
    <vt:lpwstr/>
  </property>
  <property fmtid="{D5CDD505-2E9C-101B-9397-08002B2CF9AE}" pid="31" name="cddae2548d224192b5bb162cdb70018b">
    <vt:lpwstr/>
  </property>
  <property fmtid="{D5CDD505-2E9C-101B-9397-08002B2CF9AE}" pid="32" name="n6c661c0447a4a29885d4122ff76fde4">
    <vt:lpwstr/>
  </property>
  <property fmtid="{D5CDD505-2E9C-101B-9397-08002B2CF9AE}" pid="33" name="mce510aafb4540a786179b8fdfa97254">
    <vt:lpwstr>Shared|04da8cfa-2b68-4725-9db5-e7b66ab623e6</vt:lpwstr>
  </property>
  <property fmtid="{D5CDD505-2E9C-101B-9397-08002B2CF9AE}" pid="34" name="pf326896f942474488447351172f0fbe">
    <vt:lpwstr/>
  </property>
</Properties>
</file>